
<file path=[Content_Types].xml><?xml version="1.0" encoding="utf-8"?>
<Types xmlns="http://schemas.openxmlformats.org/package/2006/content-types">
  <Default Extension="mp3" ContentType="audio/mpeg"/>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tags/tag3.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31"/>
  </p:notesMasterIdLst>
  <p:sldIdLst>
    <p:sldId id="256" r:id="rId2"/>
    <p:sldId id="257" r:id="rId3"/>
    <p:sldId id="258" r:id="rId4"/>
    <p:sldId id="259" r:id="rId5"/>
    <p:sldId id="260" r:id="rId6"/>
    <p:sldId id="293" r:id="rId7"/>
    <p:sldId id="286" r:id="rId8"/>
    <p:sldId id="304" r:id="rId9"/>
    <p:sldId id="262" r:id="rId10"/>
    <p:sldId id="309" r:id="rId11"/>
    <p:sldId id="287" r:id="rId12"/>
    <p:sldId id="305" r:id="rId13"/>
    <p:sldId id="294" r:id="rId14"/>
    <p:sldId id="310" r:id="rId15"/>
    <p:sldId id="288" r:id="rId16"/>
    <p:sldId id="306" r:id="rId17"/>
    <p:sldId id="297" r:id="rId18"/>
    <p:sldId id="311" r:id="rId19"/>
    <p:sldId id="289" r:id="rId20"/>
    <p:sldId id="307" r:id="rId21"/>
    <p:sldId id="298" r:id="rId22"/>
    <p:sldId id="312" r:id="rId23"/>
    <p:sldId id="296" r:id="rId24"/>
    <p:sldId id="308" r:id="rId25"/>
    <p:sldId id="303" r:id="rId26"/>
    <p:sldId id="302" r:id="rId27"/>
    <p:sldId id="299" r:id="rId28"/>
    <p:sldId id="300" r:id="rId29"/>
    <p:sldId id="285" r:id="rId30"/>
  </p:sldIdLst>
  <p:sldSz cx="9001125" cy="5040313"/>
  <p:notesSz cx="6858000" cy="9144000"/>
  <p:custDataLst>
    <p:tags r:id="rId32"/>
  </p:custDataLst>
  <p:defaultText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88">
          <p15:clr>
            <a:srgbClr val="A4A3A4"/>
          </p15:clr>
        </p15:guide>
        <p15:guide id="2" pos="28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64AD"/>
    <a:srgbClr val="0170C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12" autoAdjust="0"/>
    <p:restoredTop sz="64042" autoAdjust="0"/>
  </p:normalViewPr>
  <p:slideViewPr>
    <p:cSldViewPr>
      <p:cViewPr varScale="1">
        <p:scale>
          <a:sx n="62" d="100"/>
          <a:sy n="62" d="100"/>
        </p:scale>
        <p:origin x="1596" y="42"/>
      </p:cViewPr>
      <p:guideLst>
        <p:guide orient="horz" pos="1588"/>
        <p:guide pos="2835"/>
      </p:guideLst>
    </p:cSldViewPr>
  </p:slideViewPr>
  <p:notesTextViewPr>
    <p:cViewPr>
      <p:scale>
        <a:sx n="150" d="100"/>
        <a:sy n="15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2.jpeg>
</file>

<file path=ppt/media/image3.jpeg>
</file>

<file path=ppt/media/image4.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36716A3-D382-43D9-BE83-30AEC9148F67}" type="datetimeFigureOut">
              <a:rPr lang="zh-CN" altLang="en-US" smtClean="0"/>
              <a:t>2019/10/29</a:t>
            </a:fld>
            <a:endParaRPr lang="zh-CN" altLang="en-US"/>
          </a:p>
        </p:txBody>
      </p:sp>
      <p:sp>
        <p:nvSpPr>
          <p:cNvPr id="4" name="幻灯片图像占位符 3"/>
          <p:cNvSpPr>
            <a:spLocks noGrp="1" noRot="1" noChangeAspect="1"/>
          </p:cNvSpPr>
          <p:nvPr>
            <p:ph type="sldImg" idx="2"/>
          </p:nvPr>
        </p:nvSpPr>
        <p:spPr>
          <a:xfrm>
            <a:off x="368300" y="685800"/>
            <a:ext cx="61214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7098A4B-7EBA-44E0-ADE8-7329F93456B2}" type="slidenum">
              <a:rPr lang="zh-CN" altLang="en-US" smtClean="0"/>
              <a:t>‹#›</a:t>
            </a:fld>
            <a:endParaRPr lang="zh-CN" altLang="en-US"/>
          </a:p>
        </p:txBody>
      </p:sp>
    </p:spTree>
    <p:extLst>
      <p:ext uri="{BB962C8B-B14F-4D97-AF65-F5344CB8AC3E}">
        <p14:creationId xmlns:p14="http://schemas.microsoft.com/office/powerpoint/2010/main" val="3894346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1</a:t>
            </a:fld>
            <a:endParaRPr lang="zh-CN" altLang="en-US"/>
          </a:p>
        </p:txBody>
      </p:sp>
    </p:spTree>
    <p:extLst>
      <p:ext uri="{BB962C8B-B14F-4D97-AF65-F5344CB8AC3E}">
        <p14:creationId xmlns:p14="http://schemas.microsoft.com/office/powerpoint/2010/main" val="1362455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10</a:t>
            </a:fld>
            <a:endParaRPr lang="zh-CN" altLang="en-US"/>
          </a:p>
        </p:txBody>
      </p:sp>
    </p:spTree>
    <p:extLst>
      <p:ext uri="{BB962C8B-B14F-4D97-AF65-F5344CB8AC3E}">
        <p14:creationId xmlns:p14="http://schemas.microsoft.com/office/powerpoint/2010/main" val="35594479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图中的表是我们汇总的一些减少冗余写的经典算法，大致就是上一张讲的几个算法的优化或者结合。这些算法在一定程度上可以有效的减少</a:t>
            </a:r>
            <a:r>
              <a:rPr lang="en-US" altLang="zh-CN" dirty="0" err="1"/>
              <a:t>nvm</a:t>
            </a:r>
            <a:r>
              <a:rPr lang="zh-CN" altLang="en-US" dirty="0"/>
              <a:t>的写操作数量，</a:t>
            </a:r>
            <a:r>
              <a:rPr lang="zh-CN" altLang="en-US" dirty="0">
                <a:latin typeface="+mn-ea"/>
              </a:rPr>
              <a:t>但是，无论是在写操作执行前通过数据预读取的方式来避免冗余写，还是通过位翻转方式减少</a:t>
            </a:r>
            <a:r>
              <a:rPr lang="en-US" altLang="zh-CN" dirty="0">
                <a:latin typeface="+mn-ea"/>
              </a:rPr>
              <a:t>bit</a:t>
            </a:r>
            <a:r>
              <a:rPr lang="zh-CN" altLang="en-US" dirty="0">
                <a:latin typeface="+mn-ea"/>
              </a:rPr>
              <a:t>位的写入，都需要进行写入数据与原始数据的比较，这往往</a:t>
            </a:r>
            <a:r>
              <a:rPr lang="zh-CN" altLang="en-US" dirty="0">
                <a:solidFill>
                  <a:srgbClr val="FF0000"/>
                </a:solidFill>
                <a:latin typeface="+mn-ea"/>
              </a:rPr>
              <a:t>会带来额外的时间开销</a:t>
            </a:r>
            <a:r>
              <a:rPr lang="zh-CN" altLang="en-US" dirty="0">
                <a:latin typeface="+mn-ea"/>
              </a:rPr>
              <a:t>，而脏数据跟踪技术同样需要</a:t>
            </a:r>
            <a:r>
              <a:rPr lang="zh-CN" altLang="en-US" dirty="0">
                <a:solidFill>
                  <a:srgbClr val="FF0000"/>
                </a:solidFill>
                <a:latin typeface="+mn-ea"/>
              </a:rPr>
              <a:t>额外的空间开销</a:t>
            </a:r>
            <a:r>
              <a:rPr lang="zh-CN" altLang="en-US" dirty="0">
                <a:latin typeface="+mn-ea"/>
              </a:rPr>
              <a:t>来避免多余的写。</a:t>
            </a:r>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11</a:t>
            </a:fld>
            <a:endParaRPr lang="zh-CN" altLang="en-US"/>
          </a:p>
        </p:txBody>
      </p:sp>
    </p:spTree>
    <p:extLst>
      <p:ext uri="{BB962C8B-B14F-4D97-AF65-F5344CB8AC3E}">
        <p14:creationId xmlns:p14="http://schemas.microsoft.com/office/powerpoint/2010/main" val="39784124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第二大点就是减少写次数</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12</a:t>
            </a:fld>
            <a:endParaRPr lang="zh-CN" altLang="en-US"/>
          </a:p>
        </p:txBody>
      </p:sp>
    </p:spTree>
    <p:extLst>
      <p:ext uri="{BB962C8B-B14F-4D97-AF65-F5344CB8AC3E}">
        <p14:creationId xmlns:p14="http://schemas.microsoft.com/office/powerpoint/2010/main" val="36893764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减少写次数是以</a:t>
            </a:r>
            <a:r>
              <a:rPr lang="en-US" altLang="zh-CN" dirty="0"/>
              <a:t>DRAM</a:t>
            </a:r>
            <a:r>
              <a:rPr lang="zh-CN" altLang="en-US" dirty="0"/>
              <a:t>作为</a:t>
            </a:r>
            <a:r>
              <a:rPr lang="en-US" altLang="zh-CN" dirty="0"/>
              <a:t>NVM</a:t>
            </a:r>
            <a:r>
              <a:rPr lang="zh-CN" altLang="en-US" dirty="0"/>
              <a:t>的缓存结构的系统模型的前提下进行的一系列写优化的操作，这样的系统模型不仅可以为系统提供大容量的存储空间，也可以将频繁修改的数据保存在</a:t>
            </a:r>
            <a:r>
              <a:rPr lang="en-US" altLang="zh-CN" dirty="0"/>
              <a:t>DRAM</a:t>
            </a:r>
            <a:r>
              <a:rPr lang="zh-CN" altLang="en-US" dirty="0"/>
              <a:t>中从而减少对</a:t>
            </a:r>
            <a:r>
              <a:rPr lang="en-US" altLang="zh-CN" dirty="0"/>
              <a:t>NVM</a:t>
            </a:r>
            <a:r>
              <a:rPr lang="zh-CN" altLang="en-US" dirty="0"/>
              <a:t>的写次数从而延长</a:t>
            </a:r>
            <a:r>
              <a:rPr lang="en-US" altLang="zh-CN" dirty="0"/>
              <a:t>NVM</a:t>
            </a:r>
            <a:r>
              <a:rPr lang="zh-CN" altLang="en-US" dirty="0"/>
              <a:t>的寿命。</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13</a:t>
            </a:fld>
            <a:endParaRPr lang="zh-CN" altLang="en-US"/>
          </a:p>
        </p:txBody>
      </p:sp>
    </p:spTree>
    <p:extLst>
      <p:ext uri="{BB962C8B-B14F-4D97-AF65-F5344CB8AC3E}">
        <p14:creationId xmlns:p14="http://schemas.microsoft.com/office/powerpoint/2010/main" val="33476145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减少写次数是以</a:t>
            </a:r>
            <a:r>
              <a:rPr lang="en-US" altLang="zh-CN" dirty="0"/>
              <a:t>DRAM</a:t>
            </a:r>
            <a:r>
              <a:rPr lang="zh-CN" altLang="en-US" dirty="0"/>
              <a:t>作为</a:t>
            </a:r>
            <a:r>
              <a:rPr lang="en-US" altLang="zh-CN" dirty="0"/>
              <a:t>NVM</a:t>
            </a:r>
            <a:r>
              <a:rPr lang="zh-CN" altLang="en-US" dirty="0"/>
              <a:t>的缓存结构的系统模型的前提下进行的一系列写优化的操作，这样的系统模型不仅可以为系统提供大容量的存储空间，也可以将频繁修改的数据保存在</a:t>
            </a:r>
            <a:r>
              <a:rPr lang="en-US" altLang="zh-CN" dirty="0"/>
              <a:t>DRAM</a:t>
            </a:r>
            <a:r>
              <a:rPr lang="zh-CN" altLang="en-US" dirty="0"/>
              <a:t>中从而减少对</a:t>
            </a:r>
            <a:r>
              <a:rPr lang="en-US" altLang="zh-CN" dirty="0"/>
              <a:t>NVM</a:t>
            </a:r>
            <a:r>
              <a:rPr lang="zh-CN" altLang="en-US" dirty="0"/>
              <a:t>的写次数从而延长</a:t>
            </a:r>
            <a:r>
              <a:rPr lang="en-US" altLang="zh-CN" dirty="0"/>
              <a:t>NVM</a:t>
            </a:r>
            <a:r>
              <a:rPr lang="zh-CN" altLang="en-US" dirty="0"/>
              <a:t>的寿命。</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14</a:t>
            </a:fld>
            <a:endParaRPr lang="zh-CN" altLang="en-US"/>
          </a:p>
        </p:txBody>
      </p:sp>
    </p:spTree>
    <p:extLst>
      <p:ext uri="{BB962C8B-B14F-4D97-AF65-F5344CB8AC3E}">
        <p14:creationId xmlns:p14="http://schemas.microsoft.com/office/powerpoint/2010/main" val="19171964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上表是一些</a:t>
            </a:r>
            <a:r>
              <a:rPr lang="en-US" altLang="zh-CN" dirty="0"/>
              <a:t>DRAM</a:t>
            </a:r>
            <a:r>
              <a:rPr lang="zh-CN" altLang="en-US" dirty="0"/>
              <a:t>缓冲技术的实现，架构都是以</a:t>
            </a:r>
            <a:r>
              <a:rPr lang="en-US" altLang="zh-CN" dirty="0"/>
              <a:t>DRAM</a:t>
            </a:r>
            <a:r>
              <a:rPr lang="zh-CN" altLang="en-US" dirty="0"/>
              <a:t>作为</a:t>
            </a:r>
            <a:r>
              <a:rPr lang="en-US" altLang="zh-CN" dirty="0"/>
              <a:t>NVM</a:t>
            </a:r>
            <a:r>
              <a:rPr lang="zh-CN" altLang="en-US" dirty="0"/>
              <a:t>的缓存。比如</a:t>
            </a:r>
            <a:r>
              <a:rPr lang="en-US" altLang="zh-CN" dirty="0"/>
              <a:t>DRAM bypass</a:t>
            </a:r>
            <a:r>
              <a:rPr lang="zh-CN" altLang="en-US" dirty="0"/>
              <a:t>方法，作者通过将脏数据和热数据都保存在</a:t>
            </a:r>
            <a:r>
              <a:rPr lang="en-US" altLang="zh-CN" dirty="0"/>
              <a:t>DRAM</a:t>
            </a:r>
            <a:r>
              <a:rPr lang="zh-CN" altLang="en-US" dirty="0"/>
              <a:t>中从而减少</a:t>
            </a:r>
            <a:r>
              <a:rPr lang="en-US" altLang="zh-CN" dirty="0"/>
              <a:t>NVM</a:t>
            </a:r>
            <a:r>
              <a:rPr lang="zh-CN" altLang="en-US" dirty="0"/>
              <a:t>的写次数。</a:t>
            </a:r>
            <a:r>
              <a:rPr lang="en-US" altLang="zh-CN" dirty="0"/>
              <a:t>Lazy-Write</a:t>
            </a:r>
            <a:r>
              <a:rPr lang="zh-CN" altLang="en-US" dirty="0"/>
              <a:t>方法就是当发生缺页需要从磁盘读取数据时，将读到的页直接写入</a:t>
            </a:r>
            <a:r>
              <a:rPr lang="en-US" altLang="zh-CN" dirty="0"/>
              <a:t>DRAM</a:t>
            </a:r>
            <a:r>
              <a:rPr lang="zh-CN" altLang="en-US" dirty="0"/>
              <a:t>，当页被逐出并且修改过才写入</a:t>
            </a:r>
            <a:r>
              <a:rPr lang="en-US" altLang="zh-CN" dirty="0"/>
              <a:t>NVM.N-chance</a:t>
            </a:r>
            <a:r>
              <a:rPr lang="zh-CN" altLang="en-US" dirty="0"/>
              <a:t>方法通过通过对页面设定优先级来选取修改较少的界面，将低功耗和低延时的读操作集中的页面写入</a:t>
            </a:r>
            <a:r>
              <a:rPr lang="en-US" altLang="zh-CN" dirty="0"/>
              <a:t>NVM</a:t>
            </a:r>
            <a:r>
              <a:rPr lang="zh-CN" altLang="en-US" dirty="0"/>
              <a:t>来减少主存写入量，并且结合之前的写前读方法来减少冗余的写操作从而延长</a:t>
            </a:r>
            <a:r>
              <a:rPr lang="en-US" altLang="zh-CN" dirty="0"/>
              <a:t>NVM</a:t>
            </a:r>
            <a:r>
              <a:rPr lang="zh-CN" altLang="en-US" dirty="0"/>
              <a:t>寿命。</a:t>
            </a:r>
            <a:r>
              <a:rPr lang="en-US" altLang="zh-CN" dirty="0"/>
              <a:t>Line-level LR</a:t>
            </a:r>
            <a:r>
              <a:rPr lang="zh-CN" altLang="en-US" dirty="0"/>
              <a:t>作者基于</a:t>
            </a:r>
            <a:r>
              <a:rPr lang="en-US" altLang="zh-CN" dirty="0"/>
              <a:t>line</a:t>
            </a:r>
            <a:r>
              <a:rPr lang="zh-CN" altLang="en-US" dirty="0"/>
              <a:t>粒度提出一种改进的</a:t>
            </a:r>
            <a:r>
              <a:rPr lang="en-US" altLang="zh-CN" dirty="0"/>
              <a:t>LRU</a:t>
            </a:r>
            <a:r>
              <a:rPr lang="zh-CN" altLang="en-US" dirty="0"/>
              <a:t>策略减少</a:t>
            </a:r>
            <a:r>
              <a:rPr lang="en-US" altLang="zh-CN" dirty="0"/>
              <a:t>NVM</a:t>
            </a:r>
            <a:r>
              <a:rPr lang="zh-CN" altLang="en-US" dirty="0"/>
              <a:t>的写次数，并且通过脏数据位来判断</a:t>
            </a:r>
            <a:r>
              <a:rPr lang="en-US" altLang="zh-CN" dirty="0"/>
              <a:t>line</a:t>
            </a:r>
            <a:r>
              <a:rPr lang="zh-CN" altLang="en-US" dirty="0"/>
              <a:t>是否被修改过。最后一种方法是第一种方法的改进，无论什么修改的数据都直接写入</a:t>
            </a:r>
            <a:r>
              <a:rPr lang="en-US" altLang="zh-CN" dirty="0"/>
              <a:t>DRAM</a:t>
            </a:r>
            <a:r>
              <a:rPr lang="zh-CN" altLang="en-US" dirty="0"/>
              <a:t>，当写满时根据先入先出的规则将数据写回</a:t>
            </a:r>
            <a:r>
              <a:rPr lang="en-US" altLang="zh-CN" dirty="0"/>
              <a:t>NVM</a:t>
            </a:r>
            <a:r>
              <a:rPr lang="zh-CN" altLang="en-US" dirty="0"/>
              <a:t>中，并且定期将</a:t>
            </a:r>
            <a:r>
              <a:rPr lang="en-US" altLang="zh-CN" dirty="0"/>
              <a:t>buffer</a:t>
            </a:r>
            <a:r>
              <a:rPr lang="zh-CN" altLang="en-US" dirty="0"/>
              <a:t>的一部分数据写回</a:t>
            </a:r>
            <a:r>
              <a:rPr lang="en-US" altLang="zh-CN" dirty="0"/>
              <a:t>NVM</a:t>
            </a:r>
            <a:r>
              <a:rPr lang="zh-CN" altLang="en-US" dirty="0"/>
              <a:t>从而保证</a:t>
            </a:r>
            <a:r>
              <a:rPr lang="en-US" altLang="zh-CN" dirty="0"/>
              <a:t>DRAM</a:t>
            </a:r>
            <a:r>
              <a:rPr lang="zh-CN" altLang="en-US" dirty="0"/>
              <a:t>空间利用率的稳定性。</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综上</a:t>
            </a:r>
            <a:r>
              <a:rPr lang="en-US" altLang="zh-CN" dirty="0">
                <a:latin typeface="+mn-ea"/>
              </a:rPr>
              <a:t>DRAM</a:t>
            </a:r>
            <a:r>
              <a:rPr lang="zh-CN" altLang="en-US" dirty="0">
                <a:latin typeface="+mn-ea"/>
              </a:rPr>
              <a:t>缓存技术能够有效地减少</a:t>
            </a:r>
            <a:r>
              <a:rPr lang="en-US" altLang="zh-CN" dirty="0">
                <a:latin typeface="+mn-ea"/>
              </a:rPr>
              <a:t>NVM</a:t>
            </a:r>
            <a:r>
              <a:rPr lang="zh-CN" altLang="en-US" dirty="0">
                <a:latin typeface="+mn-ea"/>
              </a:rPr>
              <a:t>上的写操作，不同算法在</a:t>
            </a:r>
            <a:r>
              <a:rPr lang="zh-CN" altLang="en-US" dirty="0">
                <a:solidFill>
                  <a:srgbClr val="FF0000"/>
                </a:solidFill>
                <a:latin typeface="+mn-ea"/>
              </a:rPr>
              <a:t>缓存大小的设置、何时将数据写回到</a:t>
            </a:r>
            <a:r>
              <a:rPr lang="en-US" altLang="zh-CN" dirty="0">
                <a:solidFill>
                  <a:srgbClr val="FF0000"/>
                </a:solidFill>
                <a:latin typeface="+mn-ea"/>
              </a:rPr>
              <a:t>NVM</a:t>
            </a:r>
            <a:r>
              <a:rPr lang="zh-CN" altLang="en-US" dirty="0">
                <a:solidFill>
                  <a:srgbClr val="FF0000"/>
                </a:solidFill>
                <a:latin typeface="+mn-ea"/>
              </a:rPr>
              <a:t>、替换页的选择</a:t>
            </a:r>
            <a:r>
              <a:rPr lang="zh-CN" altLang="en-US" dirty="0">
                <a:latin typeface="+mn-ea"/>
              </a:rPr>
              <a:t>等方面不尽相同，这些问题也将影响</a:t>
            </a:r>
            <a:r>
              <a:rPr lang="en-US" altLang="zh-CN" dirty="0">
                <a:latin typeface="+mn-ea"/>
              </a:rPr>
              <a:t>NVM</a:t>
            </a:r>
            <a:r>
              <a:rPr lang="zh-CN" altLang="en-US" dirty="0">
                <a:latin typeface="+mn-ea"/>
              </a:rPr>
              <a:t>耐久性提升的效果。</a:t>
            </a:r>
          </a:p>
          <a:p>
            <a:endParaRPr lang="en-US" altLang="zh-CN"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15</a:t>
            </a:fld>
            <a:endParaRPr lang="zh-CN" altLang="en-US"/>
          </a:p>
        </p:txBody>
      </p:sp>
    </p:spTree>
    <p:extLst>
      <p:ext uri="{BB962C8B-B14F-4D97-AF65-F5344CB8AC3E}">
        <p14:creationId xmlns:p14="http://schemas.microsoft.com/office/powerpoint/2010/main" val="2285845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由于大多数程序的写操作都呈现出明显的局 部性和不均衡性，写操作集中的单元会比其他单元 更早地达到寿命极限，失去改变相态的能力，从而 造成数据错误以及器件寿命的缩短。将写操作均 匀分布在整个存储空间上的磨损均衡算法能够有 效延长</a:t>
            </a:r>
            <a:r>
              <a:rPr lang="en-US" altLang="zh-CN" dirty="0"/>
              <a:t>PCM </a:t>
            </a:r>
            <a:r>
              <a:rPr lang="zh-CN" altLang="en-US" dirty="0"/>
              <a:t>的寿命。现有的均匀化写操作方法 在 改 变 地 址 映 射 的 基 础 上 可 以 分 为 数 据 交 换 （</a:t>
            </a:r>
            <a:r>
              <a:rPr lang="en-US" altLang="zh-CN" dirty="0"/>
              <a:t>Swapping</a:t>
            </a:r>
            <a:r>
              <a:rPr lang="zh-CN" altLang="en-US" dirty="0"/>
              <a:t>）和数据移位（</a:t>
            </a:r>
            <a:r>
              <a:rPr lang="en-US" altLang="zh-CN" dirty="0"/>
              <a:t>Shifting</a:t>
            </a:r>
            <a:r>
              <a:rPr lang="zh-CN" altLang="en-US" dirty="0"/>
              <a:t>）两大类</a:t>
            </a:r>
          </a:p>
          <a:p>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16</a:t>
            </a:fld>
            <a:endParaRPr lang="zh-CN" altLang="en-US"/>
          </a:p>
        </p:txBody>
      </p:sp>
    </p:spTree>
    <p:extLst>
      <p:ext uri="{BB962C8B-B14F-4D97-AF65-F5344CB8AC3E}">
        <p14:creationId xmlns:p14="http://schemas.microsoft.com/office/powerpoint/2010/main" val="37463775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数据交换技术通过周期性地</a:t>
            </a:r>
            <a:r>
              <a:rPr lang="zh-CN" altLang="en-US" dirty="0">
                <a:solidFill>
                  <a:srgbClr val="FF0000"/>
                </a:solidFill>
              </a:rPr>
              <a:t>交换写频繁页面和写操作次数较少页面中</a:t>
            </a:r>
            <a:r>
              <a:rPr lang="zh-CN" altLang="en-US" dirty="0"/>
              <a:t>的数据来达到磨损均衡的目的</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17</a:t>
            </a:fld>
            <a:endParaRPr lang="zh-CN" altLang="en-US"/>
          </a:p>
        </p:txBody>
      </p:sp>
    </p:spTree>
    <p:extLst>
      <p:ext uri="{BB962C8B-B14F-4D97-AF65-F5344CB8AC3E}">
        <p14:creationId xmlns:p14="http://schemas.microsoft.com/office/powerpoint/2010/main" val="9849868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数据交换技术通过周期性地</a:t>
            </a:r>
            <a:r>
              <a:rPr lang="zh-CN" altLang="en-US" dirty="0">
                <a:solidFill>
                  <a:srgbClr val="FF0000"/>
                </a:solidFill>
              </a:rPr>
              <a:t>交换写频繁页面和写操作次数较少页面中</a:t>
            </a:r>
            <a:r>
              <a:rPr lang="zh-CN" altLang="en-US" dirty="0"/>
              <a:t>的数据来达到磨损均衡的目的</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18</a:t>
            </a:fld>
            <a:endParaRPr lang="zh-CN" altLang="en-US"/>
          </a:p>
        </p:txBody>
      </p:sp>
    </p:spTree>
    <p:extLst>
      <p:ext uri="{BB962C8B-B14F-4D97-AF65-F5344CB8AC3E}">
        <p14:creationId xmlns:p14="http://schemas.microsoft.com/office/powerpoint/2010/main" val="11341988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）记录页面写操作的数量，超过一定的阈值，就中断执行磨损均衡操作。</a:t>
            </a:r>
            <a:endParaRPr lang="en-US" altLang="zh-CN" dirty="0"/>
          </a:p>
          <a:p>
            <a:r>
              <a:rPr lang="en-US" altLang="zh-CN" dirty="0"/>
              <a:t>2</a:t>
            </a:r>
            <a:r>
              <a:rPr lang="zh-CN" altLang="en-US" dirty="0"/>
              <a:t>）记录写操作最频繁的块与最不频繁的分块的写操作次数的差，超过一定的阈值执行交换次数。</a:t>
            </a:r>
            <a:endParaRPr lang="en-US" altLang="zh-CN" dirty="0"/>
          </a:p>
          <a:p>
            <a:r>
              <a:rPr lang="en-US" altLang="zh-CN" dirty="0"/>
              <a:t>3</a:t>
            </a:r>
            <a:r>
              <a:rPr lang="zh-CN" altLang="en-US" dirty="0"/>
              <a:t>）限制数据段被频繁选中从而避免某一个段被频繁写入</a:t>
            </a:r>
            <a:r>
              <a:rPr lang="en-US" altLang="zh-CN" dirty="0"/>
              <a:t>,</a:t>
            </a:r>
            <a:r>
              <a:rPr lang="zh-CN" altLang="en-US" dirty="0"/>
              <a:t>并且定期交换冷段和热段</a:t>
            </a:r>
            <a:endParaRPr lang="en-US" altLang="zh-CN" dirty="0"/>
          </a:p>
          <a:p>
            <a:r>
              <a:rPr lang="en-US" altLang="zh-CN" dirty="0"/>
              <a:t>4</a:t>
            </a:r>
            <a:r>
              <a:rPr lang="zh-CN" altLang="en-US" dirty="0"/>
              <a:t>）当业内最大</a:t>
            </a:r>
            <a:r>
              <a:rPr lang="en-US" altLang="zh-CN" dirty="0"/>
              <a:t>line</a:t>
            </a:r>
            <a:r>
              <a:rPr lang="zh-CN" altLang="en-US" dirty="0"/>
              <a:t>写操作超过阈值，执行交换操作</a:t>
            </a:r>
            <a:endParaRPr lang="en-US" altLang="zh-CN" dirty="0"/>
          </a:p>
          <a:p>
            <a:r>
              <a:rPr lang="en-US" altLang="zh-CN" dirty="0"/>
              <a:t>5</a:t>
            </a:r>
            <a:r>
              <a:rPr lang="zh-CN" altLang="en-US" dirty="0"/>
              <a:t>）当写操作分布均匀是提高磨损均衡的门槛，不均匀时降低门槛，使得更加容易触发磨损均衡操作。</a:t>
            </a:r>
            <a:endParaRPr lang="en-US" altLang="zh-CN" dirty="0"/>
          </a:p>
          <a:p>
            <a:r>
              <a:rPr lang="en-US" altLang="zh-CN" dirty="0"/>
              <a:t>6</a:t>
            </a:r>
            <a:r>
              <a:rPr lang="zh-CN" altLang="en-US" dirty="0"/>
              <a:t>）通过布隆过滤器判断数据冷热，从而冷数据与热数据块进行交换。</a:t>
            </a:r>
            <a:endParaRPr lang="en-US" altLang="zh-CN" dirty="0"/>
          </a:p>
          <a:p>
            <a:r>
              <a:rPr lang="en-US" altLang="zh-CN" dirty="0"/>
              <a:t>+</a:t>
            </a:r>
            <a:r>
              <a:rPr lang="zh-CN" altLang="en-US" dirty="0">
                <a:latin typeface="+mn-ea"/>
              </a:rPr>
              <a:t>总结：</a:t>
            </a:r>
            <a:endParaRPr lang="en-US" altLang="zh-CN" dirty="0">
              <a:latin typeface="+mn-ea"/>
            </a:endParaRPr>
          </a:p>
          <a:p>
            <a:r>
              <a:rPr lang="zh-CN" altLang="en-US" dirty="0">
                <a:latin typeface="+mn-ea"/>
              </a:rPr>
              <a:t>数据交换能够实现写操作过于集中的数据块与冷数据块进行地址映射的改变，但是监测数据块 写操作数量需要消耗一定的存储空间，同时对于动态变化的数据流，通过特定阈值触发交换操作的静态方式会导致不必要的数据交换 。</a:t>
            </a:r>
            <a:endParaRPr lang="en-US" altLang="zh-CN" dirty="0">
              <a:latin typeface="+mn-ea"/>
            </a:endParaRPr>
          </a:p>
          <a:p>
            <a:endParaRPr lang="en-US" altLang="zh-CN" dirty="0"/>
          </a:p>
        </p:txBody>
      </p:sp>
      <p:sp>
        <p:nvSpPr>
          <p:cNvPr id="4" name="灯片编号占位符 3"/>
          <p:cNvSpPr>
            <a:spLocks noGrp="1"/>
          </p:cNvSpPr>
          <p:nvPr>
            <p:ph type="sldNum" sz="quarter" idx="5"/>
          </p:nvPr>
        </p:nvSpPr>
        <p:spPr/>
        <p:txBody>
          <a:bodyPr/>
          <a:lstStyle/>
          <a:p>
            <a:fld id="{E7098A4B-7EBA-44E0-ADE8-7329F93456B2}" type="slidenum">
              <a:rPr lang="zh-CN" altLang="en-US" smtClean="0"/>
              <a:t>19</a:t>
            </a:fld>
            <a:endParaRPr lang="zh-CN" altLang="en-US"/>
          </a:p>
        </p:txBody>
      </p:sp>
    </p:spTree>
    <p:extLst>
      <p:ext uri="{BB962C8B-B14F-4D97-AF65-F5344CB8AC3E}">
        <p14:creationId xmlns:p14="http://schemas.microsoft.com/office/powerpoint/2010/main" val="38451454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接下来我将从研究背景，解决方案，总结展望三个方面来进行汇报。</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2</a:t>
            </a:fld>
            <a:endParaRPr lang="zh-CN" altLang="en-US"/>
          </a:p>
        </p:txBody>
      </p:sp>
    </p:spTree>
    <p:extLst>
      <p:ext uri="{BB962C8B-B14F-4D97-AF65-F5344CB8AC3E}">
        <p14:creationId xmlns:p14="http://schemas.microsoft.com/office/powerpoint/2010/main" val="7842126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解决方案大致分为三类，主要是减少存储单元写操作，磨损均衡处理。混合内存架构中的页面迁移策略。</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20</a:t>
            </a:fld>
            <a:endParaRPr lang="zh-CN" altLang="en-US"/>
          </a:p>
        </p:txBody>
      </p:sp>
    </p:spTree>
    <p:extLst>
      <p:ext uri="{BB962C8B-B14F-4D97-AF65-F5344CB8AC3E}">
        <p14:creationId xmlns:p14="http://schemas.microsoft.com/office/powerpoint/2010/main" val="195695419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数据移位技术实现了页面（或者是分块）之间的磨损均衡，而数据移位技术能够</a:t>
            </a:r>
            <a:r>
              <a:rPr lang="zh-CN" altLang="en-US" dirty="0">
                <a:solidFill>
                  <a:srgbClr val="FF0000"/>
                </a:solidFill>
              </a:rPr>
              <a:t>实现同一页面下</a:t>
            </a:r>
            <a:r>
              <a:rPr lang="en-US" altLang="zh-CN" dirty="0">
                <a:solidFill>
                  <a:srgbClr val="FF0000"/>
                </a:solidFill>
                <a:latin typeface="Times New Roman" panose="02020603050405020304" pitchFamily="18" charset="0"/>
                <a:cs typeface="Times New Roman" panose="02020603050405020304" pitchFamily="18" charset="0"/>
              </a:rPr>
              <a:t>line</a:t>
            </a:r>
            <a:r>
              <a:rPr lang="zh-CN" altLang="en-US" dirty="0">
                <a:solidFill>
                  <a:srgbClr val="FF0000"/>
                </a:solidFill>
              </a:rPr>
              <a:t>的写操作均匀分布</a:t>
            </a:r>
            <a:r>
              <a:rPr lang="zh-CN" altLang="en-US" dirty="0"/>
              <a:t>。</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21</a:t>
            </a:fld>
            <a:endParaRPr lang="zh-CN" altLang="en-US"/>
          </a:p>
        </p:txBody>
      </p:sp>
    </p:spTree>
    <p:extLst>
      <p:ext uri="{BB962C8B-B14F-4D97-AF65-F5344CB8AC3E}">
        <p14:creationId xmlns:p14="http://schemas.microsoft.com/office/powerpoint/2010/main" val="21358989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数据移位技术实现了页面（或者是分块）之间的磨损均衡，而数据移位技术能够</a:t>
            </a:r>
            <a:r>
              <a:rPr lang="zh-CN" altLang="en-US" dirty="0">
                <a:solidFill>
                  <a:srgbClr val="FF0000"/>
                </a:solidFill>
              </a:rPr>
              <a:t>实现同一页面下</a:t>
            </a:r>
            <a:r>
              <a:rPr lang="en-US" altLang="zh-CN" dirty="0">
                <a:solidFill>
                  <a:srgbClr val="FF0000"/>
                </a:solidFill>
                <a:latin typeface="Times New Roman" panose="02020603050405020304" pitchFamily="18" charset="0"/>
                <a:cs typeface="Times New Roman" panose="02020603050405020304" pitchFamily="18" charset="0"/>
              </a:rPr>
              <a:t>line</a:t>
            </a:r>
            <a:r>
              <a:rPr lang="zh-CN" altLang="en-US" dirty="0">
                <a:solidFill>
                  <a:srgbClr val="FF0000"/>
                </a:solidFill>
              </a:rPr>
              <a:t>的写操作均匀分布</a:t>
            </a:r>
            <a:r>
              <a:rPr lang="zh-CN" altLang="en-US" dirty="0"/>
              <a:t>。</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22</a:t>
            </a:fld>
            <a:endParaRPr lang="zh-CN" altLang="en-US"/>
          </a:p>
        </p:txBody>
      </p:sp>
    </p:spTree>
    <p:extLst>
      <p:ext uri="{BB962C8B-B14F-4D97-AF65-F5344CB8AC3E}">
        <p14:creationId xmlns:p14="http://schemas.microsoft.com/office/powerpoint/2010/main" val="16988407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上述算法主要包含两大块，一个是经历过固定的写操作或者周期来进行数据移位，一个是记录每一位的写次数，当写次数超过一定的阈值之后就更改当前写的偏移值，把当前数据写到其他</a:t>
            </a:r>
            <a:r>
              <a:rPr lang="en-US" altLang="zh-CN" dirty="0"/>
              <a:t>line</a:t>
            </a:r>
            <a:r>
              <a:rPr lang="zh-CN" altLang="en-US" dirty="0"/>
              <a:t>。</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mn-ea"/>
              </a:rPr>
              <a:t>移位技术往往通过硬件来完成，对于执行移位的间隔、移位的粒度以及范围还需要进一步考量，同时，设计移位策略时必须考虑到时间、空间局部性对磨损均衡效果的影响。此外，以固定映射逻辑通过移位实现的磨损均衡容易遭受恶意写攻击，导致存储单元迅速损坏。</a:t>
            </a:r>
            <a:endParaRPr lang="en-US" altLang="zh-CN" dirty="0">
              <a:latin typeface="+mn-ea"/>
            </a:endParaRPr>
          </a:p>
          <a:p>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23</a:t>
            </a:fld>
            <a:endParaRPr lang="zh-CN" altLang="en-US"/>
          </a:p>
        </p:txBody>
      </p:sp>
    </p:spTree>
    <p:extLst>
      <p:ext uri="{BB962C8B-B14F-4D97-AF65-F5344CB8AC3E}">
        <p14:creationId xmlns:p14="http://schemas.microsoft.com/office/powerpoint/2010/main" val="346709019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24</a:t>
            </a:fld>
            <a:endParaRPr lang="zh-CN" altLang="en-US"/>
          </a:p>
        </p:txBody>
      </p:sp>
    </p:spTree>
    <p:extLst>
      <p:ext uri="{BB962C8B-B14F-4D97-AF65-F5344CB8AC3E}">
        <p14:creationId xmlns:p14="http://schemas.microsoft.com/office/powerpoint/2010/main" val="140573506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照着念</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25</a:t>
            </a:fld>
            <a:endParaRPr lang="zh-CN" altLang="en-US"/>
          </a:p>
        </p:txBody>
      </p:sp>
    </p:spTree>
    <p:extLst>
      <p:ext uri="{BB962C8B-B14F-4D97-AF65-F5344CB8AC3E}">
        <p14:creationId xmlns:p14="http://schemas.microsoft.com/office/powerpoint/2010/main" val="391555677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照着念</a:t>
            </a:r>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26</a:t>
            </a:fld>
            <a:endParaRPr lang="zh-CN" altLang="en-US"/>
          </a:p>
        </p:txBody>
      </p:sp>
    </p:spTree>
    <p:extLst>
      <p:ext uri="{BB962C8B-B14F-4D97-AF65-F5344CB8AC3E}">
        <p14:creationId xmlns:p14="http://schemas.microsoft.com/office/powerpoint/2010/main" val="315699397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098A4B-7EBA-44E0-ADE8-7329F93456B2}" type="slidenum">
              <a:rPr lang="zh-CN" altLang="en-US" smtClean="0"/>
              <a:t>27</a:t>
            </a:fld>
            <a:endParaRPr lang="zh-CN" altLang="en-US"/>
          </a:p>
        </p:txBody>
      </p:sp>
    </p:spTree>
    <p:extLst>
      <p:ext uri="{BB962C8B-B14F-4D97-AF65-F5344CB8AC3E}">
        <p14:creationId xmlns:p14="http://schemas.microsoft.com/office/powerpoint/2010/main" val="263043778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这个直接念就完事了</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28</a:t>
            </a:fld>
            <a:endParaRPr lang="zh-CN" altLang="en-US"/>
          </a:p>
        </p:txBody>
      </p:sp>
    </p:spTree>
    <p:extLst>
      <p:ext uri="{BB962C8B-B14F-4D97-AF65-F5344CB8AC3E}">
        <p14:creationId xmlns:p14="http://schemas.microsoft.com/office/powerpoint/2010/main" val="256547467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7098A4B-7EBA-44E0-ADE8-7329F93456B2}" type="slidenum">
              <a:rPr lang="zh-CN" altLang="en-US" smtClean="0"/>
              <a:t>29</a:t>
            </a:fld>
            <a:endParaRPr lang="zh-CN" altLang="en-US"/>
          </a:p>
        </p:txBody>
      </p:sp>
    </p:spTree>
    <p:extLst>
      <p:ext uri="{BB962C8B-B14F-4D97-AF65-F5344CB8AC3E}">
        <p14:creationId xmlns:p14="http://schemas.microsoft.com/office/powerpoint/2010/main" val="29497743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研究背景大概包含三个方面，</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3</a:t>
            </a:fld>
            <a:endParaRPr lang="zh-CN" altLang="en-US"/>
          </a:p>
        </p:txBody>
      </p:sp>
    </p:spTree>
    <p:extLst>
      <p:ext uri="{BB962C8B-B14F-4D97-AF65-F5344CB8AC3E}">
        <p14:creationId xmlns:p14="http://schemas.microsoft.com/office/powerpoint/2010/main" val="31318980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首先为什么要使用</a:t>
            </a:r>
            <a:r>
              <a:rPr lang="en-US" altLang="zh-CN" dirty="0" err="1"/>
              <a:t>nvm</a:t>
            </a:r>
            <a:r>
              <a:rPr lang="zh-CN" altLang="en-US" dirty="0"/>
              <a:t>，大数据背景下的数据分析的应用的出现对存储系统的容量和处理速度，能耗开销提出了极高的要求，传统的计算机系统使用</a:t>
            </a:r>
            <a:r>
              <a:rPr lang="en-US" altLang="zh-CN" dirty="0"/>
              <a:t>DRAM</a:t>
            </a:r>
            <a:r>
              <a:rPr lang="zh-CN" altLang="en-US" dirty="0"/>
              <a:t>作为主存存储介质，</a:t>
            </a:r>
            <a:r>
              <a:rPr lang="zh-CN" altLang="en-US" sz="1200" dirty="0">
                <a:solidFill>
                  <a:srgbClr val="000000"/>
                </a:solidFill>
                <a:latin typeface="Arial" panose="020B0604020202020204" pitchFamily="34" charset="0"/>
                <a:ea typeface="微软雅黑" panose="020B0503020204020204" pitchFamily="34" charset="-122"/>
                <a:sym typeface="Arial" panose="020B0604020202020204" pitchFamily="34" charset="0"/>
              </a:rPr>
              <a:t>然而</a:t>
            </a:r>
            <a:r>
              <a:rPr lang="en-US" altLang="zh-CN"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DRAM</a:t>
            </a:r>
            <a:r>
              <a:rPr lang="zh-CN" altLang="en-US" sz="1200" dirty="0">
                <a:solidFill>
                  <a:srgbClr val="000000"/>
                </a:solidFill>
                <a:latin typeface="Arial" panose="020B0604020202020204" pitchFamily="34" charset="0"/>
                <a:ea typeface="微软雅黑" panose="020B0503020204020204" pitchFamily="34" charset="-122"/>
                <a:sym typeface="Arial" panose="020B0604020202020204" pitchFamily="34" charset="0"/>
              </a:rPr>
              <a:t>的存储机理导致传统的存储技术面临着</a:t>
            </a: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可扩展性差，高功耗，容量小</a:t>
            </a:r>
            <a:r>
              <a:rPr lang="zh-CN" altLang="en-US" sz="1200" dirty="0">
                <a:solidFill>
                  <a:srgbClr val="000000"/>
                </a:solidFill>
                <a:latin typeface="Arial" panose="020B0604020202020204" pitchFamily="34" charset="0"/>
                <a:ea typeface="微软雅黑" panose="020B0503020204020204" pitchFamily="34" charset="-122"/>
                <a:sym typeface="Arial" panose="020B0604020202020204" pitchFamily="34" charset="0"/>
              </a:rPr>
              <a:t>等问题。</a:t>
            </a:r>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4</a:t>
            </a:fld>
            <a:endParaRPr lang="zh-CN" altLang="en-US"/>
          </a:p>
        </p:txBody>
      </p:sp>
    </p:spTree>
    <p:extLst>
      <p:ext uri="{BB962C8B-B14F-4D97-AF65-F5344CB8AC3E}">
        <p14:creationId xmlns:p14="http://schemas.microsoft.com/office/powerpoint/2010/main" val="3117234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err="1"/>
                  <a:t>Nvm</a:t>
                </a:r>
                <a:r>
                  <a:rPr lang="zh-CN" altLang="en-US" dirty="0"/>
                  <a:t>的出现为解决上述问题提供了契机，相比于</a:t>
                </a:r>
                <a:r>
                  <a:rPr lang="en-US" altLang="zh-CN" dirty="0"/>
                  <a:t>DRAM</a:t>
                </a:r>
                <a:r>
                  <a:rPr lang="zh-CN" altLang="en-US" dirty="0"/>
                  <a:t>，磁盘等传统不同层次的器件，</a:t>
                </a:r>
                <a:r>
                  <a:rPr lang="en-US" altLang="zh-CN" dirty="0" err="1"/>
                  <a:t>nvm</a:t>
                </a:r>
                <a:r>
                  <a:rPr lang="zh-CN" altLang="en-US" dirty="0"/>
                  <a:t>具有非易失，字节寻址，静态功耗低，读写访问速度介</a:t>
                </a:r>
                <a:r>
                  <a:rPr lang="en-US" altLang="zh-CN" dirty="0"/>
                  <a:t>DRAM</a:t>
                </a:r>
                <a:r>
                  <a:rPr lang="zh-CN" altLang="en-US" dirty="0"/>
                  <a:t>和传统磁盘之间，有望进一步缩小不同存储层级之间的性能差异，是构建高性能外存系统和提高计算机系统性能的重要手段。但</a:t>
                </a:r>
                <a:r>
                  <a:rPr lang="en-US" altLang="zh-CN" dirty="0"/>
                  <a:t>NVM</a:t>
                </a:r>
                <a:r>
                  <a:rPr lang="zh-CN" altLang="en-US" dirty="0"/>
                  <a:t>存在写寿命有限的缺点，每个单元只可以承受</a:t>
                </a:r>
                <a14:m>
                  <m:oMath xmlns:m="http://schemas.openxmlformats.org/officeDocument/2006/math">
                    <m:sSup>
                      <m:sSupPr>
                        <m:ctrlPr>
                          <a:rPr lang="en-US" altLang="zh-CN" i="1" smtClean="0">
                            <a:latin typeface="Cambria Math" panose="02040503050406030204" pitchFamily="18" charset="0"/>
                          </a:rPr>
                        </m:ctrlPr>
                      </m:sSupPr>
                      <m:e>
                        <m:r>
                          <a:rPr lang="en-US" altLang="zh-CN" i="1" smtClean="0">
                            <a:latin typeface="Cambria Math" panose="02040503050406030204" pitchFamily="18" charset="0"/>
                          </a:rPr>
                          <m:t>10</m:t>
                        </m:r>
                      </m:e>
                      <m:sup>
                        <m:r>
                          <a:rPr lang="en-US" altLang="zh-CN" i="1" smtClean="0">
                            <a:latin typeface="Cambria Math" panose="02040503050406030204" pitchFamily="18" charset="0"/>
                          </a:rPr>
                          <m:t>9</m:t>
                        </m:r>
                      </m:sup>
                    </m:sSup>
                    <m:r>
                      <a:rPr lang="zh-CN" altLang="en-US" i="1" smtClean="0">
                        <a:latin typeface="Cambria Math" panose="02040503050406030204" pitchFamily="18" charset="0"/>
                      </a:rPr>
                      <m:t>次</m:t>
                    </m:r>
                  </m:oMath>
                </a14:m>
                <a:r>
                  <a:rPr lang="zh-CN" altLang="en-US" dirty="0"/>
                  <a:t>的写操作，特别是在连续写的情况下，存储单元的耐受性将受到严重的制约。</a:t>
                </a:r>
              </a:p>
            </p:txBody>
          </p:sp>
        </mc:Choice>
        <mc:Fallback xmlns="">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相比于</a:t>
                </a:r>
                <a:r>
                  <a:rPr lang="en-US" altLang="zh-CN" dirty="0"/>
                  <a:t>DRAM</a:t>
                </a:r>
                <a:r>
                  <a:rPr lang="zh-CN" altLang="en-US" dirty="0"/>
                  <a:t>，磁盘等传统不同层次的器件，</a:t>
                </a:r>
                <a:r>
                  <a:rPr lang="en-US" altLang="zh-CN" dirty="0" err="1"/>
                  <a:t>nvm</a:t>
                </a:r>
                <a:r>
                  <a:rPr lang="zh-CN" altLang="en-US" dirty="0"/>
                  <a:t>具有非易失，字节寻址，静态功耗低，读写访问速度介</a:t>
                </a:r>
                <a:r>
                  <a:rPr lang="en-US" altLang="zh-CN" dirty="0"/>
                  <a:t>DRAM</a:t>
                </a:r>
                <a:r>
                  <a:rPr lang="zh-CN" altLang="en-US" dirty="0"/>
                  <a:t>和传统磁盘之间，有望进一步缩小不同存储层级之间的性能差异，是构建高性能外存系统和提高计算机系统性能的重要手段。但</a:t>
                </a:r>
                <a:r>
                  <a:rPr lang="en-US" altLang="zh-CN" dirty="0"/>
                  <a:t>NVM</a:t>
                </a:r>
                <a:r>
                  <a:rPr lang="zh-CN" altLang="en-US" dirty="0"/>
                  <a:t>存在写寿命有限的缺点，每个单元只可以承受</a:t>
                </a:r>
                <a:r>
                  <a:rPr lang="en-US" altLang="zh-CN" i="0">
                    <a:latin typeface="Cambria Math" panose="02040503050406030204" pitchFamily="18" charset="0"/>
                  </a:rPr>
                  <a:t>10^9</a:t>
                </a:r>
                <a:r>
                  <a:rPr lang="zh-CN" altLang="en-US" i="0">
                    <a:latin typeface="Cambria Math" panose="02040503050406030204" pitchFamily="18" charset="0"/>
                  </a:rPr>
                  <a:t> 次</a:t>
                </a:r>
                <a:r>
                  <a:rPr lang="zh-CN" altLang="en-US" dirty="0"/>
                  <a:t>的写操作，特别是在连续写的情况下，存储单元的耐受性将受到严重的制约。</a:t>
                </a:r>
              </a:p>
            </p:txBody>
          </p:sp>
        </mc:Fallback>
      </mc:AlternateContent>
      <p:sp>
        <p:nvSpPr>
          <p:cNvPr id="4" name="灯片编号占位符 3"/>
          <p:cNvSpPr>
            <a:spLocks noGrp="1"/>
          </p:cNvSpPr>
          <p:nvPr>
            <p:ph type="sldNum" sz="quarter" idx="10"/>
          </p:nvPr>
        </p:nvSpPr>
        <p:spPr/>
        <p:txBody>
          <a:bodyPr/>
          <a:lstStyle/>
          <a:p>
            <a:fld id="{E7098A4B-7EBA-44E0-ADE8-7329F93456B2}" type="slidenum">
              <a:rPr lang="zh-CN" altLang="en-US" smtClean="0"/>
              <a:t>5</a:t>
            </a:fld>
            <a:endParaRPr lang="zh-CN" altLang="en-US"/>
          </a:p>
        </p:txBody>
      </p:sp>
    </p:spTree>
    <p:extLst>
      <p:ext uri="{BB962C8B-B14F-4D97-AF65-F5344CB8AC3E}">
        <p14:creationId xmlns:p14="http://schemas.microsoft.com/office/powerpoint/2010/main" val="3964031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单独</a:t>
            </a:r>
            <a:r>
              <a:rPr lang="en-US" altLang="zh-CN" dirty="0"/>
              <a:t>NVM</a:t>
            </a:r>
            <a:r>
              <a:rPr lang="zh-CN" altLang="en-US" dirty="0"/>
              <a:t>取代</a:t>
            </a:r>
            <a:r>
              <a:rPr lang="en-US" altLang="zh-CN" dirty="0"/>
              <a:t>DRAM</a:t>
            </a:r>
            <a:r>
              <a:rPr lang="zh-CN" altLang="en-US" dirty="0"/>
              <a:t>做主存现在还不太现实，</a:t>
            </a:r>
            <a:r>
              <a:rPr lang="en-US" altLang="zh-CN" dirty="0"/>
              <a:t>NVM</a:t>
            </a:r>
            <a:r>
              <a:rPr lang="zh-CN" altLang="en-US" dirty="0"/>
              <a:t>价格比较昂贵，而且相比于</a:t>
            </a:r>
            <a:r>
              <a:rPr lang="en-US" altLang="zh-CN" dirty="0"/>
              <a:t>DRAM</a:t>
            </a:r>
            <a:r>
              <a:rPr lang="zh-CN" altLang="en-US" dirty="0"/>
              <a:t>读写速度还具有一定差距，而且寿命问题也成了一大制约。上图是当前常见的两种</a:t>
            </a:r>
            <a:r>
              <a:rPr lang="en-US" altLang="zh-CN" dirty="0"/>
              <a:t>NVM</a:t>
            </a:r>
            <a:r>
              <a:rPr lang="zh-CN" altLang="en-US" dirty="0"/>
              <a:t>和</a:t>
            </a:r>
            <a:r>
              <a:rPr lang="en-US" altLang="zh-CN" dirty="0"/>
              <a:t>DRAM</a:t>
            </a:r>
            <a:r>
              <a:rPr lang="zh-CN" altLang="en-US" dirty="0"/>
              <a:t>混合架构，第一种图左，</a:t>
            </a:r>
            <a:r>
              <a:rPr lang="en-US" altLang="zh-CN" dirty="0"/>
              <a:t>DRAM</a:t>
            </a:r>
            <a:r>
              <a:rPr lang="zh-CN" altLang="en-US" dirty="0"/>
              <a:t>作为</a:t>
            </a:r>
            <a:r>
              <a:rPr lang="en-US" altLang="zh-CN" dirty="0"/>
              <a:t>NVM</a:t>
            </a:r>
            <a:r>
              <a:rPr lang="zh-CN" altLang="en-US" dirty="0"/>
              <a:t>的缓存，第二种如图右，</a:t>
            </a:r>
            <a:r>
              <a:rPr lang="en-US" altLang="zh-CN" dirty="0"/>
              <a:t>NVM</a:t>
            </a:r>
            <a:r>
              <a:rPr lang="zh-CN" altLang="en-US" dirty="0"/>
              <a:t>和</a:t>
            </a:r>
            <a:r>
              <a:rPr lang="en-US" altLang="zh-CN" dirty="0"/>
              <a:t>DRAM</a:t>
            </a:r>
            <a:r>
              <a:rPr lang="zh-CN" altLang="en-US" dirty="0"/>
              <a:t>做混合内存，由操作系统去统一管理。当今一些延长</a:t>
            </a:r>
            <a:r>
              <a:rPr lang="en-US" altLang="zh-CN" dirty="0"/>
              <a:t>NVM</a:t>
            </a:r>
            <a:r>
              <a:rPr lang="zh-CN" altLang="en-US" dirty="0"/>
              <a:t>寿命的方法大多数是基于这两种架构的基础上去提出和实现的。</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6</a:t>
            </a:fld>
            <a:endParaRPr lang="zh-CN" altLang="en-US"/>
          </a:p>
        </p:txBody>
      </p:sp>
    </p:spTree>
    <p:extLst>
      <p:ext uri="{BB962C8B-B14F-4D97-AF65-F5344CB8AC3E}">
        <p14:creationId xmlns:p14="http://schemas.microsoft.com/office/powerpoint/2010/main" val="30281003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解决方案大致分为三类，主要是减少存储单元写操作，磨损均衡处理，混合内存架构中的页面迁移策略。</a:t>
            </a:r>
          </a:p>
        </p:txBody>
      </p:sp>
      <p:sp>
        <p:nvSpPr>
          <p:cNvPr id="4" name="灯片编号占位符 3"/>
          <p:cNvSpPr>
            <a:spLocks noGrp="1"/>
          </p:cNvSpPr>
          <p:nvPr>
            <p:ph type="sldNum" sz="quarter" idx="10"/>
          </p:nvPr>
        </p:nvSpPr>
        <p:spPr/>
        <p:txBody>
          <a:bodyPr/>
          <a:lstStyle/>
          <a:p>
            <a:fld id="{E7098A4B-7EBA-44E0-ADE8-7329F93456B2}" type="slidenum">
              <a:rPr lang="zh-CN" altLang="en-US" smtClean="0"/>
              <a:t>7</a:t>
            </a:fld>
            <a:endParaRPr lang="zh-CN" altLang="en-US"/>
          </a:p>
        </p:txBody>
      </p:sp>
    </p:spTree>
    <p:extLst>
      <p:ext uri="{BB962C8B-B14F-4D97-AF65-F5344CB8AC3E}">
        <p14:creationId xmlns:p14="http://schemas.microsoft.com/office/powerpoint/2010/main" val="219666313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8</a:t>
            </a:fld>
            <a:endParaRPr lang="zh-CN" altLang="en-US"/>
          </a:p>
        </p:txBody>
      </p:sp>
    </p:spTree>
    <p:extLst>
      <p:ext uri="{BB962C8B-B14F-4D97-AF65-F5344CB8AC3E}">
        <p14:creationId xmlns:p14="http://schemas.microsoft.com/office/powerpoint/2010/main" val="6903738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根据研究表明，对于主存来说，冗余写操作数量占写入数据的</a:t>
            </a:r>
            <a:r>
              <a:rPr lang="en-US" altLang="zh-CN" dirty="0"/>
              <a:t>85%</a:t>
            </a:r>
            <a:r>
              <a:rPr lang="zh-CN" altLang="en-US" dirty="0"/>
              <a:t>，这些冗余数据在写入存储设备即需要大量的</a:t>
            </a:r>
            <a:r>
              <a:rPr lang="en-US" altLang="zh-CN" dirty="0"/>
              <a:t>I/O</a:t>
            </a:r>
            <a:r>
              <a:rPr lang="zh-CN" altLang="en-US" dirty="0"/>
              <a:t>开销又对存储器件造成了不可逆的伤害。因此通过减少冗余写的方式可以有效的减少存储单元的写操作数量。预读取和脏数据耿总以及数据翻转技术都是减少</a:t>
            </a:r>
            <a:r>
              <a:rPr lang="en-US" altLang="zh-CN" dirty="0"/>
              <a:t>NVM</a:t>
            </a:r>
            <a:r>
              <a:rPr lang="zh-CN" altLang="en-US" dirty="0"/>
              <a:t>冗余写的重要方式。</a:t>
            </a:r>
            <a:endParaRPr lang="en-US" altLang="zh-CN" dirty="0"/>
          </a:p>
          <a:p>
            <a:r>
              <a:rPr lang="zh-CN" altLang="en-US" dirty="0"/>
              <a:t>其中顾名思义，预读取就是在进行写操作之前，首先对比新写入的数据与原地址的数据是否一致，只有当新写入的数据与原先数据不一样的时候，才执行写入数据，脏数据跟踪技术就是</a:t>
            </a:r>
            <a:r>
              <a:rPr lang="en-US" altLang="zh-CN" dirty="0"/>
              <a:t>Dram</a:t>
            </a:r>
            <a:r>
              <a:rPr lang="zh-CN" altLang="en-US" dirty="0"/>
              <a:t>作为缓存的时候，为其每一个</a:t>
            </a:r>
            <a:r>
              <a:rPr lang="en-US" altLang="zh-CN" dirty="0" err="1"/>
              <a:t>cacheline</a:t>
            </a:r>
            <a:r>
              <a:rPr lang="zh-CN" altLang="en-US" dirty="0"/>
              <a:t>设置一个脏数据标记为，更新</a:t>
            </a:r>
            <a:r>
              <a:rPr lang="en-US" altLang="zh-CN" dirty="0"/>
              <a:t>page</a:t>
            </a:r>
            <a:r>
              <a:rPr lang="zh-CN" altLang="en-US" dirty="0"/>
              <a:t>中的数据时只对修改过的</a:t>
            </a:r>
            <a:r>
              <a:rPr lang="en-US" altLang="zh-CN" dirty="0"/>
              <a:t>line</a:t>
            </a:r>
            <a:r>
              <a:rPr lang="zh-CN" altLang="en-US" dirty="0"/>
              <a:t>进行写回操作，数据为翻转技术就是比较写入的数据与原先地址的数据，当不同的位数大于一定的比例时，就将写入的数据</a:t>
            </a:r>
            <a:r>
              <a:rPr lang="en-US" altLang="zh-CN" dirty="0"/>
              <a:t>bit</a:t>
            </a:r>
            <a:r>
              <a:rPr lang="zh-CN" altLang="en-US" dirty="0"/>
              <a:t>位进行反转，并将标志位设为</a:t>
            </a:r>
            <a:r>
              <a:rPr lang="en-US" altLang="zh-CN" dirty="0"/>
              <a:t>1</a:t>
            </a:r>
            <a:r>
              <a:rPr lang="zh-CN" altLang="en-US" dirty="0"/>
              <a:t>，如果没超过阈值的话 直接写入，这样的话每次修改的位数就不会大于总数据的</a:t>
            </a:r>
            <a:r>
              <a:rPr lang="en-US" altLang="zh-CN" dirty="0"/>
              <a:t>1/2.</a:t>
            </a:r>
            <a:endParaRPr lang="zh-CN" altLang="en-US" dirty="0"/>
          </a:p>
        </p:txBody>
      </p:sp>
      <p:sp>
        <p:nvSpPr>
          <p:cNvPr id="4" name="灯片编号占位符 3"/>
          <p:cNvSpPr>
            <a:spLocks noGrp="1"/>
          </p:cNvSpPr>
          <p:nvPr>
            <p:ph type="sldNum" sz="quarter" idx="10"/>
          </p:nvPr>
        </p:nvSpPr>
        <p:spPr/>
        <p:txBody>
          <a:bodyPr/>
          <a:lstStyle/>
          <a:p>
            <a:fld id="{E7098A4B-7EBA-44E0-ADE8-7329F93456B2}" type="slidenum">
              <a:rPr lang="zh-CN" altLang="en-US" smtClean="0"/>
              <a:t>9</a:t>
            </a:fld>
            <a:endParaRPr lang="zh-CN" altLang="en-US"/>
          </a:p>
        </p:txBody>
      </p:sp>
    </p:spTree>
    <p:extLst>
      <p:ext uri="{BB962C8B-B14F-4D97-AF65-F5344CB8AC3E}">
        <p14:creationId xmlns:p14="http://schemas.microsoft.com/office/powerpoint/2010/main" val="26358575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75085" y="1565764"/>
            <a:ext cx="7650956" cy="1080400"/>
          </a:xfrm>
        </p:spPr>
        <p:txBody>
          <a:bodyPr/>
          <a:lstStyle/>
          <a:p>
            <a:r>
              <a:rPr lang="zh-CN" altLang="en-US"/>
              <a:t>单击此处编辑母版标题样式</a:t>
            </a:r>
          </a:p>
        </p:txBody>
      </p:sp>
      <p:sp>
        <p:nvSpPr>
          <p:cNvPr id="3" name="副标题 2"/>
          <p:cNvSpPr>
            <a:spLocks noGrp="1"/>
          </p:cNvSpPr>
          <p:nvPr>
            <p:ph type="subTitle" idx="1"/>
          </p:nvPr>
        </p:nvSpPr>
        <p:spPr>
          <a:xfrm>
            <a:off x="1350169" y="2856177"/>
            <a:ext cx="6300788" cy="1288080"/>
          </a:xfrm>
        </p:spPr>
        <p:txBody>
          <a:bodyPr/>
          <a:lstStyle>
            <a:lvl1pPr marL="0" indent="0" algn="ctr">
              <a:buNone/>
              <a:defRPr>
                <a:solidFill>
                  <a:schemeClr val="tx1">
                    <a:tint val="75000"/>
                  </a:schemeClr>
                </a:solidFill>
              </a:defRPr>
            </a:lvl1pPr>
            <a:lvl2pPr marL="401147" indent="0" algn="ctr">
              <a:buNone/>
              <a:defRPr>
                <a:solidFill>
                  <a:schemeClr val="tx1">
                    <a:tint val="75000"/>
                  </a:schemeClr>
                </a:solidFill>
              </a:defRPr>
            </a:lvl2pPr>
            <a:lvl3pPr marL="802295" indent="0" algn="ctr">
              <a:buNone/>
              <a:defRPr>
                <a:solidFill>
                  <a:schemeClr val="tx1">
                    <a:tint val="75000"/>
                  </a:schemeClr>
                </a:solidFill>
              </a:defRPr>
            </a:lvl3pPr>
            <a:lvl4pPr marL="1203442" indent="0" algn="ctr">
              <a:buNone/>
              <a:defRPr>
                <a:solidFill>
                  <a:schemeClr val="tx1">
                    <a:tint val="75000"/>
                  </a:schemeClr>
                </a:solidFill>
              </a:defRPr>
            </a:lvl4pPr>
            <a:lvl5pPr marL="1604589" indent="0" algn="ctr">
              <a:buNone/>
              <a:defRPr>
                <a:solidFill>
                  <a:schemeClr val="tx1">
                    <a:tint val="75000"/>
                  </a:schemeClr>
                </a:solidFill>
              </a:defRPr>
            </a:lvl5pPr>
            <a:lvl6pPr marL="2005736" indent="0" algn="ctr">
              <a:buNone/>
              <a:defRPr>
                <a:solidFill>
                  <a:schemeClr val="tx1">
                    <a:tint val="75000"/>
                  </a:schemeClr>
                </a:solidFill>
              </a:defRPr>
            </a:lvl6pPr>
            <a:lvl7pPr marL="2406884" indent="0" algn="ctr">
              <a:buNone/>
              <a:defRPr>
                <a:solidFill>
                  <a:schemeClr val="tx1">
                    <a:tint val="75000"/>
                  </a:schemeClr>
                </a:solidFill>
              </a:defRPr>
            </a:lvl7pPr>
            <a:lvl8pPr marL="2808031" indent="0" algn="ctr">
              <a:buNone/>
              <a:defRPr>
                <a:solidFill>
                  <a:schemeClr val="tx1">
                    <a:tint val="75000"/>
                  </a:schemeClr>
                </a:solidFill>
              </a:defRPr>
            </a:lvl8pPr>
            <a:lvl9pPr marL="3209178"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E5ED52B-082D-466A-BD79-0428A6FFB7E5}" type="datetime1">
              <a:rPr lang="zh-CN" altLang="en-US" smtClean="0"/>
              <a:t>2019/10/29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A2D33C3A-EBAB-4F3B-A019-E2D60A58BB98}" type="datetime1">
              <a:rPr lang="zh-CN" altLang="en-US" smtClean="0"/>
              <a:t>2019/10/29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25816" y="201847"/>
            <a:ext cx="2025253" cy="4300600"/>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0056" y="201847"/>
            <a:ext cx="5925741" cy="4300600"/>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2A2BF077-6B4A-4A1D-A11B-03ECCFD2133C}" type="datetime1">
              <a:rPr lang="zh-CN" altLang="en-US" smtClean="0"/>
              <a:t>2019/10/29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5821138-F0C4-4AFC-AFFC-7490AC0BEE68}" type="datetime1">
              <a:rPr lang="zh-CN" altLang="en-US" smtClean="0"/>
              <a:t>2019/10/29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11027" y="3238868"/>
            <a:ext cx="7650956" cy="1001062"/>
          </a:xfrm>
        </p:spPr>
        <p:txBody>
          <a:bodyPr anchor="t"/>
          <a:lstStyle>
            <a:lvl1pPr algn="l">
              <a:defRPr sz="3500" b="1" cap="all"/>
            </a:lvl1pPr>
          </a:lstStyle>
          <a:p>
            <a:r>
              <a:rPr lang="zh-CN" altLang="en-US"/>
              <a:t>单击此处编辑母版标题样式</a:t>
            </a:r>
          </a:p>
        </p:txBody>
      </p:sp>
      <p:sp>
        <p:nvSpPr>
          <p:cNvPr id="3" name="文本占位符 2"/>
          <p:cNvSpPr>
            <a:spLocks noGrp="1"/>
          </p:cNvSpPr>
          <p:nvPr>
            <p:ph type="body" idx="1"/>
          </p:nvPr>
        </p:nvSpPr>
        <p:spPr>
          <a:xfrm>
            <a:off x="711027" y="2136300"/>
            <a:ext cx="7650956" cy="1102568"/>
          </a:xfrm>
        </p:spPr>
        <p:txBody>
          <a:bodyPr anchor="b"/>
          <a:lstStyle>
            <a:lvl1pPr marL="0" indent="0">
              <a:buNone/>
              <a:defRPr sz="1800">
                <a:solidFill>
                  <a:schemeClr val="tx1">
                    <a:tint val="75000"/>
                  </a:schemeClr>
                </a:solidFill>
              </a:defRPr>
            </a:lvl1pPr>
            <a:lvl2pPr marL="401147" indent="0">
              <a:buNone/>
              <a:defRPr sz="1600">
                <a:solidFill>
                  <a:schemeClr val="tx1">
                    <a:tint val="75000"/>
                  </a:schemeClr>
                </a:solidFill>
              </a:defRPr>
            </a:lvl2pPr>
            <a:lvl3pPr marL="802295" indent="0">
              <a:buNone/>
              <a:defRPr sz="1400">
                <a:solidFill>
                  <a:schemeClr val="tx1">
                    <a:tint val="75000"/>
                  </a:schemeClr>
                </a:solidFill>
              </a:defRPr>
            </a:lvl3pPr>
            <a:lvl4pPr marL="1203442" indent="0">
              <a:buNone/>
              <a:defRPr sz="1200">
                <a:solidFill>
                  <a:schemeClr val="tx1">
                    <a:tint val="75000"/>
                  </a:schemeClr>
                </a:solidFill>
              </a:defRPr>
            </a:lvl4pPr>
            <a:lvl5pPr marL="1604589" indent="0">
              <a:buNone/>
              <a:defRPr sz="1200">
                <a:solidFill>
                  <a:schemeClr val="tx1">
                    <a:tint val="75000"/>
                  </a:schemeClr>
                </a:solidFill>
              </a:defRPr>
            </a:lvl5pPr>
            <a:lvl6pPr marL="2005736" indent="0">
              <a:buNone/>
              <a:defRPr sz="1200">
                <a:solidFill>
                  <a:schemeClr val="tx1">
                    <a:tint val="75000"/>
                  </a:schemeClr>
                </a:solidFill>
              </a:defRPr>
            </a:lvl6pPr>
            <a:lvl7pPr marL="2406884" indent="0">
              <a:buNone/>
              <a:defRPr sz="1200">
                <a:solidFill>
                  <a:schemeClr val="tx1">
                    <a:tint val="75000"/>
                  </a:schemeClr>
                </a:solidFill>
              </a:defRPr>
            </a:lvl7pPr>
            <a:lvl8pPr marL="2808031" indent="0">
              <a:buNone/>
              <a:defRPr sz="1200">
                <a:solidFill>
                  <a:schemeClr val="tx1">
                    <a:tint val="75000"/>
                  </a:schemeClr>
                </a:solidFill>
              </a:defRPr>
            </a:lvl8pPr>
            <a:lvl9pPr marL="3209178"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6E897A3F-F444-46C4-8643-7A68DF56F54C}" type="datetime1">
              <a:rPr lang="zh-CN" altLang="en-US" smtClean="0"/>
              <a:t>2019/10/29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0056" y="1176073"/>
            <a:ext cx="3975497" cy="3326374"/>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575572" y="1176073"/>
            <a:ext cx="3975497" cy="3326374"/>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A53C968-2CD7-4D1A-B16D-F6F35AEA04C1}" type="datetime1">
              <a:rPr lang="zh-CN" altLang="en-US" smtClean="0"/>
              <a:t>2019/10/29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0056" y="1128237"/>
            <a:ext cx="3977060"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4" name="内容占位符 3"/>
          <p:cNvSpPr>
            <a:spLocks noGrp="1"/>
          </p:cNvSpPr>
          <p:nvPr>
            <p:ph sz="half" idx="2"/>
          </p:nvPr>
        </p:nvSpPr>
        <p:spPr>
          <a:xfrm>
            <a:off x="450056" y="1598433"/>
            <a:ext cx="3977060"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572447" y="1128237"/>
            <a:ext cx="3978622" cy="470195"/>
          </a:xfrm>
        </p:spPr>
        <p:txBody>
          <a:bodyPr anchor="b"/>
          <a:lstStyle>
            <a:lvl1pPr marL="0" indent="0">
              <a:buNone/>
              <a:defRPr sz="2100" b="1"/>
            </a:lvl1pPr>
            <a:lvl2pPr marL="401147" indent="0">
              <a:buNone/>
              <a:defRPr sz="1800" b="1"/>
            </a:lvl2pPr>
            <a:lvl3pPr marL="802295" indent="0">
              <a:buNone/>
              <a:defRPr sz="1600" b="1"/>
            </a:lvl3pPr>
            <a:lvl4pPr marL="1203442" indent="0">
              <a:buNone/>
              <a:defRPr sz="1400" b="1"/>
            </a:lvl4pPr>
            <a:lvl5pPr marL="1604589" indent="0">
              <a:buNone/>
              <a:defRPr sz="1400" b="1"/>
            </a:lvl5pPr>
            <a:lvl6pPr marL="2005736" indent="0">
              <a:buNone/>
              <a:defRPr sz="1400" b="1"/>
            </a:lvl6pPr>
            <a:lvl7pPr marL="2406884" indent="0">
              <a:buNone/>
              <a:defRPr sz="1400" b="1"/>
            </a:lvl7pPr>
            <a:lvl8pPr marL="2808031" indent="0">
              <a:buNone/>
              <a:defRPr sz="1400" b="1"/>
            </a:lvl8pPr>
            <a:lvl9pPr marL="3209178" indent="0">
              <a:buNone/>
              <a:defRPr sz="1400" b="1"/>
            </a:lvl9pPr>
          </a:lstStyle>
          <a:p>
            <a:pPr lvl="0"/>
            <a:r>
              <a:rPr lang="zh-CN" altLang="en-US"/>
              <a:t>单击此处编辑母版文本样式</a:t>
            </a:r>
          </a:p>
        </p:txBody>
      </p:sp>
      <p:sp>
        <p:nvSpPr>
          <p:cNvPr id="6" name="内容占位符 5"/>
          <p:cNvSpPr>
            <a:spLocks noGrp="1"/>
          </p:cNvSpPr>
          <p:nvPr>
            <p:ph sz="quarter" idx="4"/>
          </p:nvPr>
        </p:nvSpPr>
        <p:spPr>
          <a:xfrm>
            <a:off x="4572447" y="1598433"/>
            <a:ext cx="3978622"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9A0A240-833A-4E4F-9383-A34F9B23738D}" type="datetime1">
              <a:rPr lang="zh-CN" altLang="en-US" smtClean="0"/>
              <a:t>2019/10/29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1BC6757-195B-4889-83B4-8635A1E4A933}" type="datetime1">
              <a:rPr lang="zh-CN" altLang="en-US" smtClean="0"/>
              <a:t>2019/10/29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4F0443-691F-43FF-B81F-A5E07B753085}" type="datetime1">
              <a:rPr lang="zh-CN" altLang="en-US" smtClean="0"/>
              <a:t>2019/10/29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0057" y="200679"/>
            <a:ext cx="2961308" cy="854053"/>
          </a:xfrm>
        </p:spPr>
        <p:txBody>
          <a:bodyPr anchor="b"/>
          <a:lstStyle>
            <a:lvl1pPr algn="l">
              <a:defRPr sz="1800" b="1"/>
            </a:lvl1pPr>
          </a:lstStyle>
          <a:p>
            <a:r>
              <a:rPr lang="zh-CN" altLang="en-US"/>
              <a:t>单击此处编辑母版标题样式</a:t>
            </a:r>
          </a:p>
        </p:txBody>
      </p:sp>
      <p:sp>
        <p:nvSpPr>
          <p:cNvPr id="3" name="内容占位符 2"/>
          <p:cNvSpPr>
            <a:spLocks noGrp="1"/>
          </p:cNvSpPr>
          <p:nvPr>
            <p:ph idx="1"/>
          </p:nvPr>
        </p:nvSpPr>
        <p:spPr>
          <a:xfrm>
            <a:off x="3519190" y="200679"/>
            <a:ext cx="5031879" cy="4301768"/>
          </a:xfrm>
        </p:spPr>
        <p:txBody>
          <a:bodyPr/>
          <a:lstStyle>
            <a:lvl1pPr>
              <a:defRPr sz="2800"/>
            </a:lvl1pPr>
            <a:lvl2pPr>
              <a:defRPr sz="25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0057" y="1054733"/>
            <a:ext cx="2961308" cy="3447714"/>
          </a:xfrm>
        </p:spPr>
        <p:txBody>
          <a:bodyPr/>
          <a:lstStyle>
            <a:lvl1pPr marL="0" indent="0">
              <a:buNone/>
              <a:defRPr sz="1200"/>
            </a:lvl1pPr>
            <a:lvl2pPr marL="401147" indent="0">
              <a:buNone/>
              <a:defRPr sz="1100"/>
            </a:lvl2pPr>
            <a:lvl3pPr marL="802295" indent="0">
              <a:buNone/>
              <a:defRPr sz="900"/>
            </a:lvl3pPr>
            <a:lvl4pPr marL="1203442" indent="0">
              <a:buNone/>
              <a:defRPr sz="800"/>
            </a:lvl4pPr>
            <a:lvl5pPr marL="1604589" indent="0">
              <a:buNone/>
              <a:defRPr sz="800"/>
            </a:lvl5pPr>
            <a:lvl6pPr marL="2005736" indent="0">
              <a:buNone/>
              <a:defRPr sz="800"/>
            </a:lvl6pPr>
            <a:lvl7pPr marL="2406884" indent="0">
              <a:buNone/>
              <a:defRPr sz="800"/>
            </a:lvl7pPr>
            <a:lvl8pPr marL="2808031" indent="0">
              <a:buNone/>
              <a:defRPr sz="800"/>
            </a:lvl8pPr>
            <a:lvl9pPr marL="3209178" indent="0">
              <a:buNone/>
              <a:defRPr sz="8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A5B8616-F82B-40B5-AFBC-8C3E1A97114B}" type="datetime1">
              <a:rPr lang="zh-CN" altLang="en-US" smtClean="0"/>
              <a:t>2019/10/29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64284" y="3528219"/>
            <a:ext cx="5400675" cy="416526"/>
          </a:xfrm>
        </p:spPr>
        <p:txBody>
          <a:bodyPr anchor="b"/>
          <a:lstStyle>
            <a:lvl1pPr algn="l">
              <a:defRPr sz="1800" b="1"/>
            </a:lvl1pPr>
          </a:lstStyle>
          <a:p>
            <a:r>
              <a:rPr lang="zh-CN" altLang="en-US"/>
              <a:t>单击此处编辑母版标题样式</a:t>
            </a:r>
          </a:p>
        </p:txBody>
      </p:sp>
      <p:sp>
        <p:nvSpPr>
          <p:cNvPr id="3" name="图片占位符 2"/>
          <p:cNvSpPr>
            <a:spLocks noGrp="1"/>
          </p:cNvSpPr>
          <p:nvPr>
            <p:ph type="pic" idx="1"/>
          </p:nvPr>
        </p:nvSpPr>
        <p:spPr>
          <a:xfrm>
            <a:off x="1764284" y="450361"/>
            <a:ext cx="5400675" cy="3024188"/>
          </a:xfrm>
        </p:spPr>
        <p:txBody>
          <a:bodyPr/>
          <a:lstStyle>
            <a:lvl1pPr marL="0" indent="0">
              <a:buNone/>
              <a:defRPr sz="2800"/>
            </a:lvl1pPr>
            <a:lvl2pPr marL="401147" indent="0">
              <a:buNone/>
              <a:defRPr sz="2500"/>
            </a:lvl2pPr>
            <a:lvl3pPr marL="802295" indent="0">
              <a:buNone/>
              <a:defRPr sz="2100"/>
            </a:lvl3pPr>
            <a:lvl4pPr marL="1203442" indent="0">
              <a:buNone/>
              <a:defRPr sz="1800"/>
            </a:lvl4pPr>
            <a:lvl5pPr marL="1604589" indent="0">
              <a:buNone/>
              <a:defRPr sz="1800"/>
            </a:lvl5pPr>
            <a:lvl6pPr marL="2005736" indent="0">
              <a:buNone/>
              <a:defRPr sz="1800"/>
            </a:lvl6pPr>
            <a:lvl7pPr marL="2406884" indent="0">
              <a:buNone/>
              <a:defRPr sz="1800"/>
            </a:lvl7pPr>
            <a:lvl8pPr marL="2808031" indent="0">
              <a:buNone/>
              <a:defRPr sz="1800"/>
            </a:lvl8pPr>
            <a:lvl9pPr marL="3209178" indent="0">
              <a:buNone/>
              <a:defRPr sz="1800"/>
            </a:lvl9pPr>
          </a:lstStyle>
          <a:p>
            <a:endParaRPr lang="zh-CN" altLang="en-US"/>
          </a:p>
        </p:txBody>
      </p:sp>
      <p:sp>
        <p:nvSpPr>
          <p:cNvPr id="4" name="文本占位符 3"/>
          <p:cNvSpPr>
            <a:spLocks noGrp="1"/>
          </p:cNvSpPr>
          <p:nvPr>
            <p:ph type="body" sz="half" idx="2"/>
          </p:nvPr>
        </p:nvSpPr>
        <p:spPr>
          <a:xfrm>
            <a:off x="1764284" y="3944746"/>
            <a:ext cx="5400675" cy="591536"/>
          </a:xfrm>
        </p:spPr>
        <p:txBody>
          <a:bodyPr/>
          <a:lstStyle>
            <a:lvl1pPr marL="0" indent="0">
              <a:buNone/>
              <a:defRPr sz="1200"/>
            </a:lvl1pPr>
            <a:lvl2pPr marL="401147" indent="0">
              <a:buNone/>
              <a:defRPr sz="1100"/>
            </a:lvl2pPr>
            <a:lvl3pPr marL="802295" indent="0">
              <a:buNone/>
              <a:defRPr sz="900"/>
            </a:lvl3pPr>
            <a:lvl4pPr marL="1203442" indent="0">
              <a:buNone/>
              <a:defRPr sz="800"/>
            </a:lvl4pPr>
            <a:lvl5pPr marL="1604589" indent="0">
              <a:buNone/>
              <a:defRPr sz="800"/>
            </a:lvl5pPr>
            <a:lvl6pPr marL="2005736" indent="0">
              <a:buNone/>
              <a:defRPr sz="800"/>
            </a:lvl6pPr>
            <a:lvl7pPr marL="2406884" indent="0">
              <a:buNone/>
              <a:defRPr sz="800"/>
            </a:lvl7pPr>
            <a:lvl8pPr marL="2808031" indent="0">
              <a:buNone/>
              <a:defRPr sz="800"/>
            </a:lvl8pPr>
            <a:lvl9pPr marL="3209178" indent="0">
              <a:buNone/>
              <a:defRPr sz="8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1929CE3F-4450-4577-BB36-5A8ED749739E}" type="datetime1">
              <a:rPr lang="zh-CN" altLang="en-US" smtClean="0"/>
              <a:t>2019/10/29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0056" y="201846"/>
            <a:ext cx="8101013" cy="840052"/>
          </a:xfrm>
          <a:prstGeom prst="rect">
            <a:avLst/>
          </a:prstGeom>
        </p:spPr>
        <p:txBody>
          <a:bodyPr vert="horz" lIns="80229" tIns="40115" rIns="80229" bIns="40115" rtlCol="0" anchor="ctr">
            <a:normAutofit/>
          </a:bodyPr>
          <a:lstStyle/>
          <a:p>
            <a:r>
              <a:rPr lang="zh-CN" altLang="en-US"/>
              <a:t>单击此处编辑母版标题样式</a:t>
            </a:r>
          </a:p>
        </p:txBody>
      </p:sp>
      <p:sp>
        <p:nvSpPr>
          <p:cNvPr id="3" name="文本占位符 2"/>
          <p:cNvSpPr>
            <a:spLocks noGrp="1"/>
          </p:cNvSpPr>
          <p:nvPr>
            <p:ph type="body" idx="1"/>
          </p:nvPr>
        </p:nvSpPr>
        <p:spPr>
          <a:xfrm>
            <a:off x="450056" y="1176073"/>
            <a:ext cx="8101013" cy="3326374"/>
          </a:xfrm>
          <a:prstGeom prst="rect">
            <a:avLst/>
          </a:prstGeom>
        </p:spPr>
        <p:txBody>
          <a:bodyPr vert="horz" lIns="80229" tIns="40115" rIns="80229" bIns="40115"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0056" y="4671624"/>
            <a:ext cx="2100263" cy="268350"/>
          </a:xfrm>
          <a:prstGeom prst="rect">
            <a:avLst/>
          </a:prstGeom>
        </p:spPr>
        <p:txBody>
          <a:bodyPr vert="horz" lIns="80229" tIns="40115" rIns="80229" bIns="40115" rtlCol="0" anchor="ctr"/>
          <a:lstStyle>
            <a:lvl1pPr algn="l">
              <a:defRPr sz="1100">
                <a:solidFill>
                  <a:schemeClr val="tx1">
                    <a:tint val="75000"/>
                  </a:schemeClr>
                </a:solidFill>
              </a:defRPr>
            </a:lvl1pPr>
          </a:lstStyle>
          <a:p>
            <a:fld id="{CB235317-8F8D-498D-A9C8-469D2D159D9C}" type="datetime1">
              <a:rPr lang="zh-CN" altLang="en-US" smtClean="0"/>
              <a:t>2019/10/29</a:t>
            </a:fld>
            <a:endParaRPr lang="zh-CN" altLang="en-US"/>
          </a:p>
        </p:txBody>
      </p:sp>
      <p:sp>
        <p:nvSpPr>
          <p:cNvPr id="5" name="页脚占位符 4"/>
          <p:cNvSpPr>
            <a:spLocks noGrp="1"/>
          </p:cNvSpPr>
          <p:nvPr>
            <p:ph type="ftr" sz="quarter" idx="3"/>
          </p:nvPr>
        </p:nvSpPr>
        <p:spPr>
          <a:xfrm>
            <a:off x="3075385" y="4671624"/>
            <a:ext cx="2850356" cy="268350"/>
          </a:xfrm>
          <a:prstGeom prst="rect">
            <a:avLst/>
          </a:prstGeom>
        </p:spPr>
        <p:txBody>
          <a:bodyPr vert="horz" lIns="80229" tIns="40115" rIns="80229" bIns="40115" rtlCol="0" anchor="ctr"/>
          <a:lstStyle>
            <a:lvl1pPr algn="ctr">
              <a:defRPr sz="11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0806" y="4671624"/>
            <a:ext cx="2100263" cy="268350"/>
          </a:xfrm>
          <a:prstGeom prst="rect">
            <a:avLst/>
          </a:prstGeom>
        </p:spPr>
        <p:txBody>
          <a:bodyPr vert="horz" lIns="80229" tIns="40115" rIns="80229" bIns="40115" rtlCol="0" anchor="ctr"/>
          <a:lstStyle>
            <a:lvl1pPr algn="r">
              <a:defRPr sz="11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802295" rtl="0" eaLnBrk="1" latinLnBrk="0" hangingPunct="1">
        <a:spcBef>
          <a:spcPct val="0"/>
        </a:spcBef>
        <a:buNone/>
        <a:defRPr sz="3900" kern="1200">
          <a:solidFill>
            <a:schemeClr val="tx1"/>
          </a:solidFill>
          <a:latin typeface="+mj-lt"/>
          <a:ea typeface="+mj-ea"/>
          <a:cs typeface="+mj-cs"/>
        </a:defRPr>
      </a:lvl1pPr>
    </p:titleStyle>
    <p:bodyStyle>
      <a:lvl1pPr marL="300860" indent="-300860" algn="l" defTabSz="802295"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651864" indent="-250717" algn="l" defTabSz="802295" rtl="0" eaLnBrk="1" latinLnBrk="0" hangingPunct="1">
        <a:spcBef>
          <a:spcPct val="20000"/>
        </a:spcBef>
        <a:buFont typeface="Arial" pitchFamily="34" charset="0"/>
        <a:buChar char="–"/>
        <a:defRPr sz="2500" kern="1200">
          <a:solidFill>
            <a:schemeClr val="tx1"/>
          </a:solidFill>
          <a:latin typeface="+mn-lt"/>
          <a:ea typeface="+mn-ea"/>
          <a:cs typeface="+mn-cs"/>
        </a:defRPr>
      </a:lvl2pPr>
      <a:lvl3pPr marL="1002868" indent="-200574" algn="l" defTabSz="802295" rtl="0" eaLnBrk="1" latinLnBrk="0" hangingPunct="1">
        <a:spcBef>
          <a:spcPct val="20000"/>
        </a:spcBef>
        <a:buFont typeface="Arial" pitchFamily="34" charset="0"/>
        <a:buChar char="•"/>
        <a:defRPr sz="2100" kern="1200">
          <a:solidFill>
            <a:schemeClr val="tx1"/>
          </a:solidFill>
          <a:latin typeface="+mn-lt"/>
          <a:ea typeface="+mn-ea"/>
          <a:cs typeface="+mn-cs"/>
        </a:defRPr>
      </a:lvl3pPr>
      <a:lvl4pPr marL="1404015"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1805163"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206310"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07457"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08605"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09752"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tags" Target="../tags/tag2.xml"/><Relationship Id="rId5" Type="http://schemas.openxmlformats.org/officeDocument/2006/relationships/image" Target="../media/image3.jpeg"/><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tags" Target="../tags/tag3.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等腰三角形 5"/>
          <p:cNvSpPr/>
          <p:nvPr/>
        </p:nvSpPr>
        <p:spPr>
          <a:xfrm rot="5400000">
            <a:off x="800155" y="387915"/>
            <a:ext cx="1848556" cy="1936574"/>
          </a:xfrm>
          <a:prstGeom prst="triangle">
            <a:avLst/>
          </a:prstGeom>
          <a:solidFill>
            <a:srgbClr val="2064A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rot="5400000">
            <a:off x="368107" y="171891"/>
            <a:ext cx="1848556" cy="1936574"/>
          </a:xfrm>
          <a:prstGeom prst="triangle">
            <a:avLst/>
          </a:prstGeom>
          <a:solidFill>
            <a:srgbClr val="2064A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等腰三角形 1"/>
          <p:cNvSpPr/>
          <p:nvPr/>
        </p:nvSpPr>
        <p:spPr>
          <a:xfrm rot="5400000">
            <a:off x="15709" y="-20480"/>
            <a:ext cx="1848556" cy="1936574"/>
          </a:xfrm>
          <a:prstGeom prst="triangle">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rot="5400000" flipH="1" flipV="1">
            <a:off x="6456705" y="2946084"/>
            <a:ext cx="1848556" cy="1915917"/>
          </a:xfrm>
          <a:prstGeom prst="triangle">
            <a:avLst/>
          </a:prstGeom>
          <a:solidFill>
            <a:srgbClr val="2064AD">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5400000" flipH="1" flipV="1">
            <a:off x="6737095" y="3066447"/>
            <a:ext cx="1848556" cy="1915917"/>
          </a:xfrm>
          <a:prstGeom prst="triangle">
            <a:avLst/>
          </a:prstGeom>
          <a:solidFill>
            <a:srgbClr val="2064A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5400000" flipH="1" flipV="1">
            <a:off x="7118889" y="3278564"/>
            <a:ext cx="1848556" cy="1915917"/>
          </a:xfrm>
          <a:prstGeom prst="triangle">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3"/>
          <p:cNvSpPr txBox="1"/>
          <p:nvPr/>
        </p:nvSpPr>
        <p:spPr>
          <a:xfrm>
            <a:off x="1044178" y="2124152"/>
            <a:ext cx="6912768" cy="540020"/>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3200" b="1" dirty="0">
                <a:solidFill>
                  <a:srgbClr val="000000"/>
                </a:solidFill>
                <a:latin typeface="Arial" panose="020B0604020202020204" pitchFamily="34" charset="0"/>
                <a:ea typeface="微软雅黑" panose="020B0503020204020204" pitchFamily="34" charset="-122"/>
                <a:sym typeface="Arial" panose="020B0604020202020204" pitchFamily="34" charset="0"/>
              </a:rPr>
              <a:t>针对新型非易失存储器寿命问题的研究</a:t>
            </a:r>
            <a:endParaRPr lang="en-US" sz="3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4" name="直接连接符 3"/>
          <p:cNvCxnSpPr>
            <a:cxnSpLocks/>
          </p:cNvCxnSpPr>
          <p:nvPr/>
        </p:nvCxnSpPr>
        <p:spPr>
          <a:xfrm>
            <a:off x="2628354" y="2808188"/>
            <a:ext cx="3888432"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6" name="TextBox 13"/>
          <p:cNvSpPr txBox="1"/>
          <p:nvPr/>
        </p:nvSpPr>
        <p:spPr>
          <a:xfrm>
            <a:off x="2700362" y="2952204"/>
            <a:ext cx="3602448" cy="337528"/>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000" b="1" dirty="0">
                <a:solidFill>
                  <a:srgbClr val="000000"/>
                </a:solidFill>
                <a:latin typeface="Arial" panose="020B0604020202020204" pitchFamily="34" charset="0"/>
                <a:ea typeface="微软雅黑" panose="020B0503020204020204" pitchFamily="34" charset="-122"/>
                <a:sym typeface="Arial" panose="020B0604020202020204" pitchFamily="34" charset="0"/>
              </a:rPr>
              <a:t>汇报人：董深育，张兴锐，黄创</a:t>
            </a:r>
            <a:endParaRPr lang="en-US" sz="20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pic>
        <p:nvPicPr>
          <p:cNvPr id="18" name="Lady &amp; Bird (淑女与鸟组合) - Stephanie Says (史蒂芬妮说)(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420442" y="-2160364"/>
            <a:ext cx="1512168" cy="1512168"/>
          </a:xfrm>
          <a:prstGeom prst="rect">
            <a:avLst/>
          </a:prstGeom>
        </p:spPr>
      </p:pic>
      <p:sp>
        <p:nvSpPr>
          <p:cNvPr id="3" name="灯片编号占位符 2">
            <a:extLst>
              <a:ext uri="{FF2B5EF4-FFF2-40B4-BE49-F238E27FC236}">
                <a16:creationId xmlns:a16="http://schemas.microsoft.com/office/drawing/2014/main" id="{6FD1694B-C219-457D-A65F-37B5CB670FC7}"/>
              </a:ext>
            </a:extLst>
          </p:cNvPr>
          <p:cNvSpPr>
            <a:spLocks noGrp="1"/>
          </p:cNvSpPr>
          <p:nvPr>
            <p:ph type="sldNum" sz="quarter" idx="12"/>
          </p:nvPr>
        </p:nvSpPr>
        <p:spPr/>
        <p:txBody>
          <a:bodyPr/>
          <a:lstStyle/>
          <a:p>
            <a:fld id="{0C913308-F349-4B6D-A68A-DD1791B4A57B}" type="slidenum">
              <a:rPr lang="zh-CN" altLang="en-US" smtClean="0"/>
              <a:t>1</a:t>
            </a:fld>
            <a:endParaRPr lang="zh-CN" altLang="en-US"/>
          </a:p>
        </p:txBody>
      </p:sp>
    </p:spTree>
    <p:extLst>
      <p:ext uri="{BB962C8B-B14F-4D97-AF65-F5344CB8AC3E}">
        <p14:creationId xmlns:p14="http://schemas.microsoft.com/office/powerpoint/2010/main" val="2756949035"/>
      </p:ext>
    </p:extLst>
  </p:cSld>
  <p:clrMapOvr>
    <a:masterClrMapping/>
  </p:clrMapOvr>
  <mc:AlternateContent xmlns:mc="http://schemas.openxmlformats.org/markup-compatibility/2006" xmlns:p14="http://schemas.microsoft.com/office/powerpoint/2010/main">
    <mc:Choice Requires="p14">
      <p:transition spd="slow" p14:dur="2000" advTm="6062"/>
    </mc:Choice>
    <mc:Fallback xmlns="">
      <p:transition spd="slow" advTm="60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0-#ppt_w/2"/>
                                          </p:val>
                                        </p:tav>
                                        <p:tav tm="100000">
                                          <p:val>
                                            <p:strVal val="#ppt_x"/>
                                          </p:val>
                                        </p:tav>
                                      </p:tavLst>
                                    </p:anim>
                                    <p:anim calcmode="lin" valueType="num">
                                      <p:cBhvr additive="base">
                                        <p:cTn id="17" dur="500" fill="hold"/>
                                        <p:tgtEl>
                                          <p:spTgt spid="5"/>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1+#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0-#ppt_w/2"/>
                                          </p:val>
                                        </p:tav>
                                        <p:tav tm="100000">
                                          <p:val>
                                            <p:strVal val="#ppt_x"/>
                                          </p:val>
                                        </p:tav>
                                      </p:tavLst>
                                    </p:anim>
                                    <p:anim calcmode="lin" valueType="num">
                                      <p:cBhvr additive="base">
                                        <p:cTn id="26" dur="500" fill="hold"/>
                                        <p:tgtEl>
                                          <p:spTgt spid="6"/>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1+#ppt_w/2"/>
                                          </p:val>
                                        </p:tav>
                                        <p:tav tm="100000">
                                          <p:val>
                                            <p:strVal val="#ppt_x"/>
                                          </p:val>
                                        </p:tav>
                                      </p:tavLst>
                                    </p:anim>
                                    <p:anim calcmode="lin" valueType="num">
                                      <p:cBhvr additive="base">
                                        <p:cTn id="30" dur="500" fill="hold"/>
                                        <p:tgtEl>
                                          <p:spTgt spid="7"/>
                                        </p:tgtEl>
                                        <p:attrNameLst>
                                          <p:attrName>ppt_y</p:attrName>
                                        </p:attrNameLst>
                                      </p:cBhvr>
                                      <p:tavLst>
                                        <p:tav tm="0">
                                          <p:val>
                                            <p:strVal val="#ppt_y"/>
                                          </p:val>
                                        </p:tav>
                                        <p:tav tm="100000">
                                          <p:val>
                                            <p:strVal val="#ppt_y"/>
                                          </p:val>
                                        </p:tav>
                                      </p:tavLst>
                                    </p:anim>
                                  </p:childTnLst>
                                </p:cTn>
                              </p:par>
                            </p:childTnLst>
                          </p:cTn>
                        </p:par>
                        <p:par>
                          <p:cTn id="31" fill="hold">
                            <p:stCondLst>
                              <p:cond delay="1500"/>
                            </p:stCondLst>
                            <p:childTnLst>
                              <p:par>
                                <p:cTn id="32" presetID="1" presetClass="mediacall" presetSubtype="0" fill="hold" nodeType="afterEffect">
                                  <p:stCondLst>
                                    <p:cond delay="0"/>
                                  </p:stCondLst>
                                  <p:childTnLst>
                                    <p:cmd type="call" cmd="playFrom(0.0)">
                                      <p:cBhvr>
                                        <p:cTn id="33" dur="1" fill="hold"/>
                                        <p:tgtEl>
                                          <p:spTgt spid="18"/>
                                        </p:tgtEl>
                                      </p:cBhvr>
                                    </p:cmd>
                                  </p:childTnLst>
                                </p:cTn>
                              </p:par>
                            </p:childTnLst>
                          </p:cTn>
                        </p:par>
                        <p:par>
                          <p:cTn id="34" fill="hold">
                            <p:stCondLst>
                              <p:cond delay="1500"/>
                            </p:stCondLst>
                            <p:childTnLst>
                              <p:par>
                                <p:cTn id="35" presetID="41" presetClass="entr" presetSubtype="0" fill="hold" grpId="0" nodeType="afterEffect">
                                  <p:stCondLst>
                                    <p:cond delay="0"/>
                                  </p:stCondLst>
                                  <p:iterate type="lt">
                                    <p:tmPct val="10000"/>
                                  </p:iterate>
                                  <p:childTnLst>
                                    <p:set>
                                      <p:cBhvr>
                                        <p:cTn id="36" dur="1" fill="hold">
                                          <p:stCondLst>
                                            <p:cond delay="0"/>
                                          </p:stCondLst>
                                        </p:cTn>
                                        <p:tgtEl>
                                          <p:spTgt spid="10"/>
                                        </p:tgtEl>
                                        <p:attrNameLst>
                                          <p:attrName>style.visibility</p:attrName>
                                        </p:attrNameLst>
                                      </p:cBhvr>
                                      <p:to>
                                        <p:strVal val="visible"/>
                                      </p:to>
                                    </p:set>
                                    <p:anim calcmode="lin" valueType="num">
                                      <p:cBhvr>
                                        <p:cTn id="37"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38" dur="500" fill="hold"/>
                                        <p:tgtEl>
                                          <p:spTgt spid="10"/>
                                        </p:tgtEl>
                                        <p:attrNameLst>
                                          <p:attrName>ppt_y</p:attrName>
                                        </p:attrNameLst>
                                      </p:cBhvr>
                                      <p:tavLst>
                                        <p:tav tm="0">
                                          <p:val>
                                            <p:strVal val="#ppt_y"/>
                                          </p:val>
                                        </p:tav>
                                        <p:tav tm="100000">
                                          <p:val>
                                            <p:strVal val="#ppt_y"/>
                                          </p:val>
                                        </p:tav>
                                      </p:tavLst>
                                    </p:anim>
                                    <p:anim calcmode="lin" valueType="num">
                                      <p:cBhvr>
                                        <p:cTn id="39"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40"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41" dur="500" tmFilter="0,0; .5, 1; 1, 1"/>
                                        <p:tgtEl>
                                          <p:spTgt spid="10"/>
                                        </p:tgtEl>
                                      </p:cBhvr>
                                    </p:animEffect>
                                  </p:childTnLst>
                                </p:cTn>
                              </p:par>
                            </p:childTnLst>
                          </p:cTn>
                        </p:par>
                        <p:par>
                          <p:cTn id="42" fill="hold">
                            <p:stCondLst>
                              <p:cond delay="2800"/>
                            </p:stCondLst>
                            <p:childTnLst>
                              <p:par>
                                <p:cTn id="43" presetID="30" presetClass="emph" presetSubtype="0" fill="hold" grpId="1" nodeType="afterEffect">
                                  <p:stCondLst>
                                    <p:cond delay="0"/>
                                  </p:stCondLst>
                                  <p:iterate type="lt">
                                    <p:tmPct val="0"/>
                                  </p:iterate>
                                  <p:childTnLst>
                                    <p:animClr clrSpc="hsl" dir="cw">
                                      <p:cBhvr override="childStyle">
                                        <p:cTn id="44" dur="500" fill="hold"/>
                                        <p:tgtEl>
                                          <p:spTgt spid="10"/>
                                        </p:tgtEl>
                                        <p:attrNameLst>
                                          <p:attrName>style.color</p:attrName>
                                        </p:attrNameLst>
                                      </p:cBhvr>
                                      <p:by>
                                        <p:hsl h="0" s="12549" l="25098"/>
                                      </p:by>
                                    </p:animClr>
                                    <p:animClr clrSpc="hsl" dir="cw">
                                      <p:cBhvr>
                                        <p:cTn id="45" dur="500" fill="hold"/>
                                        <p:tgtEl>
                                          <p:spTgt spid="10"/>
                                        </p:tgtEl>
                                        <p:attrNameLst>
                                          <p:attrName>fillcolor</p:attrName>
                                        </p:attrNameLst>
                                      </p:cBhvr>
                                      <p:by>
                                        <p:hsl h="0" s="12549" l="25098"/>
                                      </p:by>
                                    </p:animClr>
                                    <p:animClr clrSpc="hsl" dir="cw">
                                      <p:cBhvr>
                                        <p:cTn id="46" dur="500" fill="hold"/>
                                        <p:tgtEl>
                                          <p:spTgt spid="10"/>
                                        </p:tgtEl>
                                        <p:attrNameLst>
                                          <p:attrName>stroke.color</p:attrName>
                                        </p:attrNameLst>
                                      </p:cBhvr>
                                      <p:by>
                                        <p:hsl h="0" s="12549" l="25098"/>
                                      </p:by>
                                    </p:animClr>
                                    <p:set>
                                      <p:cBhvr>
                                        <p:cTn id="47" dur="500" fill="hold"/>
                                        <p:tgtEl>
                                          <p:spTgt spid="10"/>
                                        </p:tgtEl>
                                        <p:attrNameLst>
                                          <p:attrName>fill.type</p:attrName>
                                        </p:attrNameLst>
                                      </p:cBhvr>
                                      <p:to>
                                        <p:strVal val="solid"/>
                                      </p:to>
                                    </p:set>
                                  </p:childTnLst>
                                </p:cTn>
                              </p:par>
                            </p:childTnLst>
                          </p:cTn>
                        </p:par>
                        <p:par>
                          <p:cTn id="48" fill="hold">
                            <p:stCondLst>
                              <p:cond delay="3300"/>
                            </p:stCondLst>
                            <p:childTnLst>
                              <p:par>
                                <p:cTn id="49" presetID="16" presetClass="entr" presetSubtype="21" fill="hold" nodeType="afterEffect">
                                  <p:stCondLst>
                                    <p:cond delay="0"/>
                                  </p:stCondLst>
                                  <p:childTnLst>
                                    <p:set>
                                      <p:cBhvr>
                                        <p:cTn id="50" dur="1" fill="hold">
                                          <p:stCondLst>
                                            <p:cond delay="0"/>
                                          </p:stCondLst>
                                        </p:cTn>
                                        <p:tgtEl>
                                          <p:spTgt spid="4"/>
                                        </p:tgtEl>
                                        <p:attrNameLst>
                                          <p:attrName>style.visibility</p:attrName>
                                        </p:attrNameLst>
                                      </p:cBhvr>
                                      <p:to>
                                        <p:strVal val="visible"/>
                                      </p:to>
                                    </p:set>
                                    <p:animEffect transition="in" filter="barn(inVertical)">
                                      <p:cBhvr>
                                        <p:cTn id="51" dur="500"/>
                                        <p:tgtEl>
                                          <p:spTgt spid="4"/>
                                        </p:tgtEl>
                                      </p:cBhvr>
                                    </p:animEffect>
                                  </p:childTnLst>
                                </p:cTn>
                              </p:par>
                            </p:childTnLst>
                          </p:cTn>
                        </p:par>
                        <p:par>
                          <p:cTn id="52" fill="hold">
                            <p:stCondLst>
                              <p:cond delay="3800"/>
                            </p:stCondLst>
                            <p:childTnLst>
                              <p:par>
                                <p:cTn id="53" presetID="16" presetClass="entr" presetSubtype="21" fill="hold" grpId="0" nodeType="after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barn(inVertical)">
                                      <p:cBhvr>
                                        <p:cTn id="5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56" repeatCount="indefinite" fill="hold" display="0">
                  <p:stCondLst>
                    <p:cond delay="indefinite"/>
                  </p:stCondLst>
                  <p:endCondLst>
                    <p:cond evt="onStopAudio" delay="0">
                      <p:tgtEl>
                        <p:sldTgt/>
                      </p:tgtEl>
                    </p:cond>
                  </p:endCondLst>
                </p:cTn>
                <p:tgtEl>
                  <p:spTgt spid="18"/>
                </p:tgtEl>
              </p:cMediaNode>
            </p:audio>
          </p:childTnLst>
        </p:cTn>
      </p:par>
    </p:tnLst>
    <p:bldLst>
      <p:bldP spid="6" grpId="0" animBg="1"/>
      <p:bldP spid="5" grpId="0" animBg="1"/>
      <p:bldP spid="2" grpId="0" animBg="1"/>
      <p:bldP spid="7" grpId="0" animBg="1"/>
      <p:bldP spid="8" grpId="0" animBg="1"/>
      <p:bldP spid="9" grpId="0" animBg="1"/>
      <p:bldP spid="10" grpId="0"/>
      <p:bldP spid="10" grpId="1"/>
      <p:bldP spid="16" grpId="0"/>
    </p:bldLst>
  </p:timing>
  <p:extLst mod="1">
    <p:ext uri="{E180D4A7-C9FB-4DFB-919C-405C955672EB}">
      <p14:showEvtLst xmlns:p14="http://schemas.microsoft.com/office/powerpoint/2010/main">
        <p14:playEvt time="1682" objId="18"/>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3816424"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减少存储单元写操作</a:t>
            </a: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rPr>
              <a:t>减少冗余写</a:t>
            </a:r>
            <a:endPar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p:txBody>
          <a:bodyPr/>
          <a:lstStyle/>
          <a:p>
            <a:fld id="{0C913308-F349-4B6D-A68A-DD1791B4A57B}" type="slidenum">
              <a:rPr lang="zh-CN" altLang="en-US" smtClean="0"/>
              <a:t>10</a:t>
            </a:fld>
            <a:endParaRPr lang="zh-CN" altLang="en-US"/>
          </a:p>
        </p:txBody>
      </p:sp>
      <p:sp>
        <p:nvSpPr>
          <p:cNvPr id="3" name="文本框 2">
            <a:extLst>
              <a:ext uri="{FF2B5EF4-FFF2-40B4-BE49-F238E27FC236}">
                <a16:creationId xmlns:a16="http://schemas.microsoft.com/office/drawing/2014/main" id="{FE17F688-3C6E-4A89-98DF-922F29DA5A96}"/>
              </a:ext>
            </a:extLst>
          </p:cNvPr>
          <p:cNvSpPr txBox="1"/>
          <p:nvPr/>
        </p:nvSpPr>
        <p:spPr>
          <a:xfrm>
            <a:off x="612130" y="1007988"/>
            <a:ext cx="7704856" cy="3785652"/>
          </a:xfrm>
          <a:prstGeom prst="rect">
            <a:avLst/>
          </a:prstGeom>
          <a:noFill/>
        </p:spPr>
        <p:txBody>
          <a:bodyPr wrap="square" rtlCol="0">
            <a:spAutoFit/>
          </a:bodyPr>
          <a:lstStyle/>
          <a:p>
            <a:r>
              <a:rPr lang="en-US" altLang="zh-CN" b="1" dirty="0"/>
              <a:t>DCW</a:t>
            </a:r>
            <a:r>
              <a:rPr lang="zh-CN" altLang="zh-CN" b="1" dirty="0"/>
              <a:t>（</a:t>
            </a:r>
            <a:r>
              <a:rPr lang="en-US" altLang="zh-CN" b="1" dirty="0" err="1"/>
              <a:t>DataComparisonWrite</a:t>
            </a:r>
            <a:r>
              <a:rPr lang="zh-CN" altLang="zh-CN" b="1" dirty="0"/>
              <a:t>）策略</a:t>
            </a:r>
            <a:r>
              <a:rPr lang="zh-CN" altLang="zh-CN" dirty="0"/>
              <a:t>：通过数据比较实现写数据量的减少。该算法在执行写操作之前读取目标地址下的数据，只有当新写入的数据与原先存储的数据不同时才执行写入操作；</a:t>
            </a:r>
            <a:endParaRPr lang="en-US" altLang="zh-CN" dirty="0"/>
          </a:p>
          <a:p>
            <a:endParaRPr lang="zh-CN" altLang="zh-CN" dirty="0"/>
          </a:p>
          <a:p>
            <a:r>
              <a:rPr lang="zh-CN" altLang="zh-CN" b="1" dirty="0"/>
              <a:t>缓冲区重组和部分写策略：</a:t>
            </a:r>
            <a:r>
              <a:rPr lang="zh-CN" altLang="zh-CN" dirty="0"/>
              <a:t>一方面通过合并写操作的方式减少</a:t>
            </a:r>
            <a:r>
              <a:rPr lang="en-US" altLang="zh-CN" dirty="0"/>
              <a:t>PCM</a:t>
            </a:r>
            <a:r>
              <a:rPr lang="zh-CN" altLang="zh-CN" dirty="0"/>
              <a:t>阵列写操作次数，另一方面跟踪数据的修改</a:t>
            </a:r>
            <a:r>
              <a:rPr lang="zh-CN" altLang="en-US" dirty="0"/>
              <a:t>，</a:t>
            </a:r>
            <a:r>
              <a:rPr lang="zh-CN" altLang="zh-CN" dirty="0"/>
              <a:t>只将有修改的</a:t>
            </a:r>
            <a:r>
              <a:rPr lang="en-US" altLang="zh-CN" dirty="0" err="1"/>
              <a:t>cacheline</a:t>
            </a:r>
            <a:r>
              <a:rPr lang="zh-CN" altLang="zh-CN" dirty="0"/>
              <a:t>或者</a:t>
            </a:r>
            <a:r>
              <a:rPr lang="en-US" altLang="zh-CN" dirty="0"/>
              <a:t>word</a:t>
            </a:r>
            <a:r>
              <a:rPr lang="zh-CN" altLang="zh-CN" dirty="0"/>
              <a:t>写入到</a:t>
            </a:r>
            <a:r>
              <a:rPr lang="en-US" altLang="zh-CN" dirty="0"/>
              <a:t>PCM</a:t>
            </a:r>
            <a:r>
              <a:rPr lang="zh-CN" altLang="zh-CN" dirty="0"/>
              <a:t>阵列，从而减少写操作数量；</a:t>
            </a:r>
            <a:endParaRPr lang="en-US" altLang="zh-CN" dirty="0"/>
          </a:p>
          <a:p>
            <a:endParaRPr lang="en-US" altLang="zh-CN" dirty="0"/>
          </a:p>
          <a:p>
            <a:r>
              <a:rPr lang="en-US" altLang="zh-CN" b="1" dirty="0"/>
              <a:t>Flip</a:t>
            </a:r>
            <a:r>
              <a:rPr lang="zh-CN" altLang="zh-CN" b="1" dirty="0"/>
              <a:t>－</a:t>
            </a:r>
            <a:r>
              <a:rPr lang="en-US" altLang="zh-CN" b="1" dirty="0"/>
              <a:t>N</a:t>
            </a:r>
            <a:r>
              <a:rPr lang="zh-CN" altLang="zh-CN" b="1" dirty="0"/>
              <a:t>－</a:t>
            </a:r>
            <a:r>
              <a:rPr lang="en-US" altLang="zh-CN" b="1" dirty="0"/>
              <a:t>Write</a:t>
            </a:r>
            <a:r>
              <a:rPr lang="zh-CN" altLang="zh-CN" b="1" dirty="0"/>
              <a:t>算法</a:t>
            </a:r>
            <a:r>
              <a:rPr lang="zh-CN" altLang="en-US" b="1" dirty="0"/>
              <a:t>：</a:t>
            </a:r>
            <a:r>
              <a:rPr lang="zh-CN" altLang="zh-CN" dirty="0"/>
              <a:t>当更新数据与原始数据的差异</a:t>
            </a:r>
            <a:r>
              <a:rPr lang="en-US" altLang="zh-CN" dirty="0"/>
              <a:t>bit</a:t>
            </a:r>
            <a:r>
              <a:rPr lang="zh-CN" altLang="zh-CN" dirty="0"/>
              <a:t>数量不超过</a:t>
            </a:r>
            <a:r>
              <a:rPr lang="en-US" altLang="zh-CN" dirty="0"/>
              <a:t>1</a:t>
            </a:r>
            <a:r>
              <a:rPr lang="zh-CN" altLang="zh-CN" dirty="0"/>
              <a:t>／</a:t>
            </a:r>
            <a:r>
              <a:rPr lang="en-US" altLang="zh-CN" dirty="0"/>
              <a:t>2</a:t>
            </a:r>
            <a:r>
              <a:rPr lang="zh-CN" altLang="zh-CN" dirty="0"/>
              <a:t>时直接将新数据写入存储单元，如果超过</a:t>
            </a:r>
            <a:r>
              <a:rPr lang="en-US" altLang="zh-CN" dirty="0"/>
              <a:t>1</a:t>
            </a:r>
            <a:r>
              <a:rPr lang="zh-CN" altLang="zh-CN" dirty="0"/>
              <a:t>／</a:t>
            </a:r>
            <a:r>
              <a:rPr lang="en-US" altLang="zh-CN" dirty="0"/>
              <a:t>2</a:t>
            </a:r>
            <a:r>
              <a:rPr lang="zh-CN" altLang="zh-CN" dirty="0"/>
              <a:t>，对新写入数据的</a:t>
            </a:r>
            <a:r>
              <a:rPr lang="en-US" altLang="zh-CN" dirty="0"/>
              <a:t>bit</a:t>
            </a:r>
            <a:r>
              <a:rPr lang="zh-CN" altLang="zh-CN" dirty="0"/>
              <a:t>位进行翻转，并设置</a:t>
            </a:r>
            <a:r>
              <a:rPr lang="en-US" altLang="zh-CN" dirty="0"/>
              <a:t>flip</a:t>
            </a:r>
            <a:r>
              <a:rPr lang="zh-CN" altLang="zh-CN" dirty="0"/>
              <a:t>标志位来跟踪数据的</a:t>
            </a:r>
            <a:r>
              <a:rPr lang="en-US" altLang="zh-CN" dirty="0"/>
              <a:t>bit</a:t>
            </a:r>
            <a:r>
              <a:rPr lang="zh-CN" altLang="zh-CN" dirty="0"/>
              <a:t>位是否被取反。</a:t>
            </a:r>
          </a:p>
          <a:p>
            <a:endParaRPr lang="en-US" altLang="zh-CN" dirty="0"/>
          </a:p>
          <a:p>
            <a:r>
              <a:rPr lang="zh-CN" altLang="zh-CN" b="1" dirty="0"/>
              <a:t>双阶段数据压缩策略</a:t>
            </a:r>
            <a:r>
              <a:rPr lang="zh-CN" altLang="en-US" b="1" dirty="0"/>
              <a:t>：</a:t>
            </a:r>
            <a:r>
              <a:rPr lang="zh-CN" altLang="zh-CN" dirty="0"/>
              <a:t>第一阶段是粗略的字粒度的压缩过程，时延低、开销小；第二阶段采用</a:t>
            </a:r>
            <a:r>
              <a:rPr lang="en-US" altLang="zh-CN" dirty="0"/>
              <a:t>bit</a:t>
            </a:r>
            <a:r>
              <a:rPr lang="zh-CN" altLang="zh-CN" dirty="0"/>
              <a:t>粒度的压缩算法</a:t>
            </a:r>
            <a:r>
              <a:rPr lang="zh-CN" altLang="en-US" dirty="0"/>
              <a:t>，压缩效果明显但是性能受 到限制。</a:t>
            </a:r>
            <a:endParaRPr lang="zh-CN" altLang="zh-CN" dirty="0"/>
          </a:p>
          <a:p>
            <a:endParaRPr lang="en-US" altLang="zh-CN" b="1" dirty="0"/>
          </a:p>
        </p:txBody>
      </p:sp>
    </p:spTree>
    <p:extLst>
      <p:ext uri="{BB962C8B-B14F-4D97-AF65-F5344CB8AC3E}">
        <p14:creationId xmlns:p14="http://schemas.microsoft.com/office/powerpoint/2010/main" val="1401657856"/>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388843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减少存储单元写操作</a:t>
            </a:r>
            <a:r>
              <a:rPr lang="en-US" altLang="zh-CN"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rPr>
              <a:t>减少冗余写</a:t>
            </a:r>
            <a:endPar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p:txBody>
          <a:bodyPr/>
          <a:lstStyle/>
          <a:p>
            <a:fld id="{0C913308-F349-4B6D-A68A-DD1791B4A57B}" type="slidenum">
              <a:rPr lang="zh-CN" altLang="en-US" smtClean="0"/>
              <a:t>11</a:t>
            </a:fld>
            <a:endParaRPr lang="zh-CN" altLang="en-US" dirty="0"/>
          </a:p>
        </p:txBody>
      </p:sp>
      <p:sp>
        <p:nvSpPr>
          <p:cNvPr id="17" name="文本框 16">
            <a:extLst>
              <a:ext uri="{FF2B5EF4-FFF2-40B4-BE49-F238E27FC236}">
                <a16:creationId xmlns:a16="http://schemas.microsoft.com/office/drawing/2014/main" id="{1BCF1B16-8386-43F6-9C61-B3437EF49E31}"/>
              </a:ext>
            </a:extLst>
          </p:cNvPr>
          <p:cNvSpPr txBox="1"/>
          <p:nvPr/>
        </p:nvSpPr>
        <p:spPr>
          <a:xfrm>
            <a:off x="175581" y="791964"/>
            <a:ext cx="4973054" cy="307777"/>
          </a:xfrm>
          <a:prstGeom prst="rect">
            <a:avLst/>
          </a:prstGeom>
          <a:noFill/>
        </p:spPr>
        <p:txBody>
          <a:bodyPr wrap="square" rtlCol="0">
            <a:spAutoFit/>
          </a:bodyPr>
          <a:lstStyle/>
          <a:p>
            <a:pPr algn="ctr"/>
            <a:r>
              <a:rPr lang="zh-CN" altLang="en-US" sz="1400" dirty="0">
                <a:latin typeface="微软雅黑" panose="020B0503020204020204" pitchFamily="34" charset="-122"/>
                <a:ea typeface="微软雅黑" panose="020B0503020204020204" pitchFamily="34" charset="-122"/>
              </a:rPr>
              <a:t>减少冗余写方法汇总</a:t>
            </a:r>
            <a:endParaRPr lang="en-US" altLang="zh-CN" sz="1400" dirty="0">
              <a:latin typeface="微软雅黑" panose="020B0503020204020204" pitchFamily="34" charset="-122"/>
              <a:ea typeface="微软雅黑" panose="020B0503020204020204" pitchFamily="34" charset="-122"/>
            </a:endParaRPr>
          </a:p>
        </p:txBody>
      </p:sp>
      <p:graphicFrame>
        <p:nvGraphicFramePr>
          <p:cNvPr id="5" name="表格 4">
            <a:extLst>
              <a:ext uri="{FF2B5EF4-FFF2-40B4-BE49-F238E27FC236}">
                <a16:creationId xmlns:a16="http://schemas.microsoft.com/office/drawing/2014/main" id="{F0291446-5C7A-45B3-B167-BF67C5982970}"/>
              </a:ext>
            </a:extLst>
          </p:cNvPr>
          <p:cNvGraphicFramePr>
            <a:graphicFrameLocks noGrp="1"/>
          </p:cNvGraphicFramePr>
          <p:nvPr>
            <p:extLst>
              <p:ext uri="{D42A27DB-BD31-4B8C-83A1-F6EECF244321}">
                <p14:modId xmlns:p14="http://schemas.microsoft.com/office/powerpoint/2010/main" val="2716744441"/>
              </p:ext>
            </p:extLst>
          </p:nvPr>
        </p:nvGraphicFramePr>
        <p:xfrm>
          <a:off x="175581" y="1130518"/>
          <a:ext cx="5040420" cy="3567840"/>
        </p:xfrm>
        <a:graphic>
          <a:graphicData uri="http://schemas.openxmlformats.org/drawingml/2006/table">
            <a:tbl>
              <a:tblPr firstRow="1" bandRow="1">
                <a:tableStyleId>{5C22544A-7EE6-4342-B048-85BDC9FD1C3A}</a:tableStyleId>
              </a:tblPr>
              <a:tblGrid>
                <a:gridCol w="1190259">
                  <a:extLst>
                    <a:ext uri="{9D8B030D-6E8A-4147-A177-3AD203B41FA5}">
                      <a16:colId xmlns:a16="http://schemas.microsoft.com/office/drawing/2014/main" val="3653538413"/>
                    </a:ext>
                  </a:extLst>
                </a:gridCol>
                <a:gridCol w="762233">
                  <a:extLst>
                    <a:ext uri="{9D8B030D-6E8A-4147-A177-3AD203B41FA5}">
                      <a16:colId xmlns:a16="http://schemas.microsoft.com/office/drawing/2014/main" val="2553843548"/>
                    </a:ext>
                  </a:extLst>
                </a:gridCol>
                <a:gridCol w="1698611">
                  <a:extLst>
                    <a:ext uri="{9D8B030D-6E8A-4147-A177-3AD203B41FA5}">
                      <a16:colId xmlns:a16="http://schemas.microsoft.com/office/drawing/2014/main" val="108262573"/>
                    </a:ext>
                  </a:extLst>
                </a:gridCol>
                <a:gridCol w="631142">
                  <a:extLst>
                    <a:ext uri="{9D8B030D-6E8A-4147-A177-3AD203B41FA5}">
                      <a16:colId xmlns:a16="http://schemas.microsoft.com/office/drawing/2014/main" val="1666363755"/>
                    </a:ext>
                  </a:extLst>
                </a:gridCol>
                <a:gridCol w="758175">
                  <a:extLst>
                    <a:ext uri="{9D8B030D-6E8A-4147-A177-3AD203B41FA5}">
                      <a16:colId xmlns:a16="http://schemas.microsoft.com/office/drawing/2014/main" val="403127010"/>
                    </a:ext>
                  </a:extLst>
                </a:gridCol>
              </a:tblGrid>
              <a:tr h="304879">
                <a:tc>
                  <a:txBody>
                    <a:bodyPr/>
                    <a:lstStyle/>
                    <a:p>
                      <a:pPr marL="0" algn="ctr" defTabSz="802295" rtl="0" eaLnBrk="1" latinLnBrk="0" hangingPunct="1"/>
                      <a:r>
                        <a:rPr lang="zh-CN" altLang="en-US" sz="1000" b="1" kern="1200" dirty="0">
                          <a:solidFill>
                            <a:schemeClr val="lt1"/>
                          </a:solidFill>
                          <a:latin typeface="微软雅黑" panose="020B0503020204020204" pitchFamily="34" charset="-122"/>
                          <a:ea typeface="微软雅黑" panose="020B0503020204020204" pitchFamily="34" charset="-122"/>
                          <a:cs typeface="+mn-cs"/>
                        </a:rPr>
                        <a:t>算法</a:t>
                      </a:r>
                    </a:p>
                  </a:txBody>
                  <a:tcPr marL="42521" marR="42521" marT="21260" marB="21260" anchor="ctr" anchorCtr="1"/>
                </a:tc>
                <a:tc>
                  <a:txBody>
                    <a:bodyPr/>
                    <a:lstStyle/>
                    <a:p>
                      <a:pPr marL="0" algn="ctr" defTabSz="802295" rtl="0" eaLnBrk="1" latinLnBrk="0" hangingPunct="1"/>
                      <a:r>
                        <a:rPr lang="zh-CN" altLang="en-US" sz="1000" b="1" kern="1200" dirty="0">
                          <a:solidFill>
                            <a:schemeClr val="lt1"/>
                          </a:solidFill>
                          <a:latin typeface="微软雅黑" panose="020B0503020204020204" pitchFamily="34" charset="-122"/>
                          <a:ea typeface="微软雅黑" panose="020B0503020204020204" pitchFamily="34" charset="-122"/>
                          <a:cs typeface="+mn-cs"/>
                        </a:rPr>
                        <a:t>粒度</a:t>
                      </a:r>
                    </a:p>
                  </a:txBody>
                  <a:tcPr marL="42521" marR="42521" marT="21260" marB="21260" anchor="ctr" anchorCtr="1"/>
                </a:tc>
                <a:tc>
                  <a:txBody>
                    <a:bodyPr/>
                    <a:lstStyle/>
                    <a:p>
                      <a:pPr marL="0" algn="ctr" defTabSz="802295" rtl="0" eaLnBrk="1" latinLnBrk="0" hangingPunct="1"/>
                      <a:r>
                        <a:rPr lang="zh-CN" altLang="en-US" sz="1000" b="1" kern="1200" dirty="0">
                          <a:solidFill>
                            <a:schemeClr val="lt1"/>
                          </a:solidFill>
                          <a:latin typeface="微软雅黑" panose="020B0503020204020204" pitchFamily="34" charset="-122"/>
                          <a:ea typeface="微软雅黑" panose="020B0503020204020204" pitchFamily="34" charset="-122"/>
                          <a:cs typeface="+mn-cs"/>
                        </a:rPr>
                        <a:t>架构</a:t>
                      </a:r>
                    </a:p>
                  </a:txBody>
                  <a:tcPr marL="42521" marR="42521" marT="21260" marB="21260" anchor="ctr" anchorCtr="1"/>
                </a:tc>
                <a:tc>
                  <a:txBody>
                    <a:bodyPr/>
                    <a:lstStyle/>
                    <a:p>
                      <a:pPr marL="0" algn="ctr" defTabSz="802295" rtl="0" eaLnBrk="1" latinLnBrk="0" hangingPunct="1"/>
                      <a:r>
                        <a:rPr lang="zh-CN" altLang="en-US" sz="1000" b="1" kern="1200" dirty="0">
                          <a:solidFill>
                            <a:schemeClr val="lt1"/>
                          </a:solidFill>
                          <a:latin typeface="微软雅黑" panose="020B0503020204020204" pitchFamily="34" charset="-122"/>
                          <a:ea typeface="微软雅黑" panose="020B0503020204020204" pitchFamily="34" charset="-122"/>
                          <a:cs typeface="+mn-cs"/>
                        </a:rPr>
                        <a:t>寿命延长</a:t>
                      </a:r>
                      <a:endParaRPr lang="en-US" altLang="zh-CN" sz="1000" b="1" kern="1200" dirty="0">
                        <a:solidFill>
                          <a:schemeClr val="lt1"/>
                        </a:solidFill>
                        <a:latin typeface="微软雅黑" panose="020B0503020204020204" pitchFamily="34" charset="-122"/>
                        <a:ea typeface="微软雅黑" panose="020B0503020204020204" pitchFamily="34" charset="-122"/>
                        <a:cs typeface="+mn-cs"/>
                      </a:endParaRPr>
                    </a:p>
                    <a:p>
                      <a:pPr marL="0" algn="ctr" defTabSz="802295" rtl="0" eaLnBrk="1" latinLnBrk="0" hangingPunct="1"/>
                      <a:r>
                        <a:rPr lang="en-US" altLang="zh-CN" sz="1000" b="1" kern="1200" dirty="0">
                          <a:solidFill>
                            <a:schemeClr val="lt1"/>
                          </a:solidFill>
                          <a:latin typeface="微软雅黑" panose="020B0503020204020204" pitchFamily="34" charset="-122"/>
                          <a:ea typeface="微软雅黑" panose="020B0503020204020204" pitchFamily="34" charset="-122"/>
                          <a:cs typeface="+mn-cs"/>
                        </a:rPr>
                        <a:t>/a</a:t>
                      </a:r>
                      <a:endParaRPr lang="zh-CN" altLang="en-US" sz="1000" b="1" kern="1200" dirty="0">
                        <a:solidFill>
                          <a:schemeClr val="lt1"/>
                        </a:solidFill>
                        <a:latin typeface="微软雅黑" panose="020B0503020204020204" pitchFamily="34" charset="-122"/>
                        <a:ea typeface="微软雅黑" panose="020B0503020204020204" pitchFamily="34" charset="-122"/>
                        <a:cs typeface="+mn-cs"/>
                      </a:endParaRPr>
                    </a:p>
                  </a:txBody>
                  <a:tcPr marL="42521" marR="42521" marT="21260" marB="21260" anchor="ctr" anchorCtr="1"/>
                </a:tc>
                <a:tc>
                  <a:txBody>
                    <a:bodyPr/>
                    <a:lstStyle/>
                    <a:p>
                      <a:pPr marL="0" algn="ctr" defTabSz="802295" rtl="0" eaLnBrk="1" latinLnBrk="0" hangingPunct="1"/>
                      <a:r>
                        <a:rPr lang="zh-CN" altLang="en-US" sz="1000" b="1" kern="1200" dirty="0">
                          <a:solidFill>
                            <a:schemeClr val="lt1"/>
                          </a:solidFill>
                          <a:latin typeface="微软雅黑" panose="020B0503020204020204" pitchFamily="34" charset="-122"/>
                          <a:ea typeface="微软雅黑" panose="020B0503020204020204" pitchFamily="34" charset="-122"/>
                          <a:cs typeface="+mn-cs"/>
                        </a:rPr>
                        <a:t>特征</a:t>
                      </a:r>
                    </a:p>
                  </a:txBody>
                  <a:tcPr marL="42521" marR="42521" marT="21260" marB="21260" anchor="ctr" anchorCtr="1"/>
                </a:tc>
                <a:extLst>
                  <a:ext uri="{0D108BD9-81ED-4DB2-BD59-A6C34878D82A}">
                    <a16:rowId xmlns:a16="http://schemas.microsoft.com/office/drawing/2014/main" val="874461948"/>
                  </a:ext>
                </a:extLst>
              </a:tr>
              <a:tr h="317997">
                <a:tc>
                  <a:txBody>
                    <a:bodyPr/>
                    <a:lstStyle/>
                    <a:p>
                      <a:pPr algn="ctr"/>
                      <a:r>
                        <a:rPr lang="en-US" altLang="zh-CN" sz="1050" dirty="0">
                          <a:effectLst/>
                          <a:latin typeface="Times New Roman" panose="02020603050405020304" pitchFamily="18" charset="0"/>
                          <a:cs typeface="Times New Roman" panose="02020603050405020304" pitchFamily="18" charset="0"/>
                        </a:rPr>
                        <a:t>Data Comparison Write</a:t>
                      </a:r>
                    </a:p>
                  </a:txBody>
                  <a:tcPr marL="42521" marR="42521" marT="21260" marB="21260" anchor="ctr" anchorCtr="1"/>
                </a:tc>
                <a:tc>
                  <a:txBody>
                    <a:bodyPr/>
                    <a:lstStyle/>
                    <a:p>
                      <a:pPr algn="ctr"/>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bit</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128×8 bits PCM</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写前读</a:t>
                      </a:r>
                    </a:p>
                  </a:txBody>
                  <a:tcPr marL="42521" marR="42521" marT="21260" marB="21260" anchor="ctr" anchorCtr="1"/>
                </a:tc>
                <a:extLst>
                  <a:ext uri="{0D108BD9-81ED-4DB2-BD59-A6C34878D82A}">
                    <a16:rowId xmlns:a16="http://schemas.microsoft.com/office/drawing/2014/main" val="3425265112"/>
                  </a:ext>
                </a:extLst>
              </a:tr>
              <a:tr h="317997">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Partial writes</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line</a:t>
                      </a:r>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或者</a:t>
                      </a:r>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word</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4×512 B DRAM buffer+</a:t>
                      </a:r>
                    </a:p>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2 GB PCM</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5.6</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合并写、写前读</a:t>
                      </a:r>
                    </a:p>
                  </a:txBody>
                  <a:tcPr marL="42521" marR="42521" marT="21260" marB="21260" anchor="ctr" anchorCtr="1"/>
                </a:tc>
                <a:extLst>
                  <a:ext uri="{0D108BD9-81ED-4DB2-BD59-A6C34878D82A}">
                    <a16:rowId xmlns:a16="http://schemas.microsoft.com/office/drawing/2014/main" val="4054689904"/>
                  </a:ext>
                </a:extLst>
              </a:tr>
              <a:tr h="317997">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Read-before-write and data inverting</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bit</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4MB L2 DRAM cache+</a:t>
                      </a:r>
                    </a:p>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infinite PCM</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3.8</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写前读、</a:t>
                      </a:r>
                      <a:r>
                        <a:rPr lang="en-US" altLang="zh-CN"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bit</a:t>
                      </a:r>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位翻转</a:t>
                      </a:r>
                    </a:p>
                  </a:txBody>
                  <a:tcPr marL="42521" marR="42521" marT="21260" marB="21260" anchor="ctr" anchorCtr="1"/>
                </a:tc>
                <a:extLst>
                  <a:ext uri="{0D108BD9-81ED-4DB2-BD59-A6C34878D82A}">
                    <a16:rowId xmlns:a16="http://schemas.microsoft.com/office/drawing/2014/main" val="3591127026"/>
                  </a:ext>
                </a:extLst>
              </a:tr>
              <a:tr h="276319">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Redundant writes</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bit</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pt-BR" altLang="zh-CN" sz="1050" kern="1200" dirty="0">
                          <a:solidFill>
                            <a:schemeClr val="dk1"/>
                          </a:solidFill>
                          <a:effectLst/>
                          <a:latin typeface="Times New Roman" panose="02020603050405020304" pitchFamily="18" charset="0"/>
                          <a:ea typeface="+mn-ea"/>
                          <a:cs typeface="Times New Roman" panose="02020603050405020304" pitchFamily="18" charset="0"/>
                        </a:rPr>
                        <a:t>4MB DRAM cache + 4GB PCM</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13~22</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写前读</a:t>
                      </a:r>
                    </a:p>
                  </a:txBody>
                  <a:tcPr marL="42521" marR="42521" marT="21260" marB="21260" anchor="ctr" anchorCtr="1"/>
                </a:tc>
                <a:extLst>
                  <a:ext uri="{0D108BD9-81ED-4DB2-BD59-A6C34878D82A}">
                    <a16:rowId xmlns:a16="http://schemas.microsoft.com/office/drawing/2014/main" val="1831522786"/>
                  </a:ext>
                </a:extLst>
              </a:tr>
              <a:tr h="593475">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Read- Write-Read</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page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256MB DRAM cache+4GB PCM</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8</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页面划分、写前读、写后校验</a:t>
                      </a:r>
                    </a:p>
                    <a:p>
                      <a:pPr marL="0" algn="ctr" defTabSz="802295" rtl="0" eaLnBrk="1" latinLnBrk="0" hangingPunct="1"/>
                      <a:endPar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endParaRPr>
                    </a:p>
                  </a:txBody>
                  <a:tcPr marL="42521" marR="42521" marT="21260" marB="21260" anchor="ctr" anchorCtr="1"/>
                </a:tc>
                <a:extLst>
                  <a:ext uri="{0D108BD9-81ED-4DB2-BD59-A6C34878D82A}">
                    <a16:rowId xmlns:a16="http://schemas.microsoft.com/office/drawing/2014/main" val="14096139"/>
                  </a:ext>
                </a:extLst>
              </a:tr>
              <a:tr h="317997">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Dual-Phase Compression</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word</a:t>
                      </a:r>
                      <a:r>
                        <a:rPr lang="zh-CN" altLang="en-US" sz="1050" kern="1200" dirty="0">
                          <a:solidFill>
                            <a:schemeClr val="dk1"/>
                          </a:solidFill>
                          <a:effectLst/>
                          <a:latin typeface="Times New Roman" panose="02020603050405020304" pitchFamily="18" charset="0"/>
                          <a:ea typeface="+mn-ea"/>
                          <a:cs typeface="Times New Roman" panose="02020603050405020304" pitchFamily="18" charset="0"/>
                        </a:rPr>
                        <a:t>和</a:t>
                      </a:r>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bit</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8GB DRAM+8GB DRAM main memory</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4.42~40</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两重压缩</a:t>
                      </a:r>
                    </a:p>
                  </a:txBody>
                  <a:tcPr marL="42521" marR="42521" marT="21260" marB="21260" anchor="ctr" anchorCtr="1"/>
                </a:tc>
                <a:extLst>
                  <a:ext uri="{0D108BD9-81ED-4DB2-BD59-A6C34878D82A}">
                    <a16:rowId xmlns:a16="http://schemas.microsoft.com/office/drawing/2014/main" val="3265987865"/>
                  </a:ext>
                </a:extLst>
              </a:tr>
              <a:tr h="317997">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Flip-N-Write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bit</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pure PCM with different size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13~22</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写前读、</a:t>
                      </a:r>
                      <a:r>
                        <a:rPr lang="en-US" altLang="zh-CN"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bit</a:t>
                      </a:r>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位翻转</a:t>
                      </a:r>
                    </a:p>
                  </a:txBody>
                  <a:tcPr marL="42521" marR="42521" marT="21260" marB="21260" anchor="ctr" anchorCtr="1"/>
                </a:tc>
                <a:extLst>
                  <a:ext uri="{0D108BD9-81ED-4DB2-BD59-A6C34878D82A}">
                    <a16:rowId xmlns:a16="http://schemas.microsoft.com/office/drawing/2014/main" val="1833725551"/>
                  </a:ext>
                </a:extLst>
              </a:tr>
              <a:tr h="276319">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Line Level </a:t>
                      </a:r>
                      <a:r>
                        <a:rPr lang="en-US" altLang="zh-CN" sz="1050" kern="1200" dirty="0" err="1">
                          <a:solidFill>
                            <a:schemeClr val="dk1"/>
                          </a:solidFill>
                          <a:effectLst/>
                          <a:latin typeface="Times New Roman" panose="02020603050405020304" pitchFamily="18" charset="0"/>
                          <a:ea typeface="+mn-ea"/>
                          <a:cs typeface="Times New Roman" panose="02020603050405020304" pitchFamily="18" charset="0"/>
                        </a:rPr>
                        <a:t>WriteBack</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line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1GB DRAM buffer + 32GB PCM</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3~9.7</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2521" marR="42521" marT="21260" marB="21260" anchor="ctr" anchorCtr="1"/>
                </a:tc>
                <a:tc>
                  <a:txBody>
                    <a:bodyPr/>
                    <a:lstStyle/>
                    <a:p>
                      <a:pPr marL="0" algn="ctr" defTabSz="802295" rtl="0" eaLnBrk="1" latinLnBrk="0" hangingPunct="1"/>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脏数据追踪</a:t>
                      </a:r>
                    </a:p>
                  </a:txBody>
                  <a:tcPr marL="42521" marR="42521" marT="21260" marB="21260" anchor="ctr" anchorCtr="1"/>
                </a:tc>
                <a:extLst>
                  <a:ext uri="{0D108BD9-81ED-4DB2-BD59-A6C34878D82A}">
                    <a16:rowId xmlns:a16="http://schemas.microsoft.com/office/drawing/2014/main" val="3089447669"/>
                  </a:ext>
                </a:extLst>
              </a:tr>
            </a:tbl>
          </a:graphicData>
        </a:graphic>
      </p:graphicFrame>
      <p:sp>
        <p:nvSpPr>
          <p:cNvPr id="3" name="矩形 2">
            <a:extLst>
              <a:ext uri="{FF2B5EF4-FFF2-40B4-BE49-F238E27FC236}">
                <a16:creationId xmlns:a16="http://schemas.microsoft.com/office/drawing/2014/main" id="{915ECF34-C976-4D05-B484-C4D1A2426A4A}"/>
              </a:ext>
            </a:extLst>
          </p:cNvPr>
          <p:cNvSpPr/>
          <p:nvPr/>
        </p:nvSpPr>
        <p:spPr>
          <a:xfrm>
            <a:off x="5652690" y="1368028"/>
            <a:ext cx="3028977" cy="2554545"/>
          </a:xfrm>
          <a:prstGeom prst="rect">
            <a:avLst/>
          </a:prstGeom>
        </p:spPr>
        <p:txBody>
          <a:bodyPr wrap="square">
            <a:spAutoFit/>
          </a:bodyPr>
          <a:lstStyle/>
          <a:p>
            <a:r>
              <a:rPr lang="zh-CN" altLang="en-US" b="1" dirty="0">
                <a:latin typeface="+mn-ea"/>
              </a:rPr>
              <a:t>总结：</a:t>
            </a:r>
            <a:endParaRPr lang="en-US" altLang="zh-CN" b="1" dirty="0">
              <a:latin typeface="+mn-ea"/>
            </a:endParaRPr>
          </a:p>
          <a:p>
            <a:r>
              <a:rPr lang="zh-CN" altLang="en-US" dirty="0">
                <a:latin typeface="+mn-ea"/>
              </a:rPr>
              <a:t>这些算法能够有效减少</a:t>
            </a:r>
            <a:r>
              <a:rPr lang="en-US" altLang="zh-CN" dirty="0">
                <a:latin typeface="+mn-ea"/>
              </a:rPr>
              <a:t>NVM</a:t>
            </a:r>
            <a:r>
              <a:rPr lang="zh-CN" altLang="en-US" dirty="0">
                <a:latin typeface="+mn-ea"/>
              </a:rPr>
              <a:t>上的写操作数量，但是，无论是在写操作执行前通过数据预读取的方式来避免冗余写，还是通过位翻转方式减少</a:t>
            </a:r>
            <a:r>
              <a:rPr lang="en-US" altLang="zh-CN" dirty="0">
                <a:latin typeface="+mn-ea"/>
              </a:rPr>
              <a:t>bit</a:t>
            </a:r>
            <a:r>
              <a:rPr lang="zh-CN" altLang="en-US" dirty="0">
                <a:latin typeface="+mn-ea"/>
              </a:rPr>
              <a:t>位的写入，都需要进行写入数据与原始数据的比较，这往往</a:t>
            </a:r>
            <a:r>
              <a:rPr lang="zh-CN" altLang="en-US" dirty="0">
                <a:solidFill>
                  <a:srgbClr val="FF0000"/>
                </a:solidFill>
                <a:latin typeface="+mn-ea"/>
              </a:rPr>
              <a:t>会带来额外的时间开销</a:t>
            </a:r>
            <a:r>
              <a:rPr lang="zh-CN" altLang="en-US" dirty="0">
                <a:latin typeface="+mn-ea"/>
              </a:rPr>
              <a:t>，而脏数据跟踪技术同样需要</a:t>
            </a:r>
            <a:r>
              <a:rPr lang="zh-CN" altLang="en-US" dirty="0">
                <a:solidFill>
                  <a:srgbClr val="FF0000"/>
                </a:solidFill>
                <a:latin typeface="+mn-ea"/>
              </a:rPr>
              <a:t>额外的空间开销</a:t>
            </a:r>
            <a:r>
              <a:rPr lang="zh-CN" altLang="en-US" dirty="0">
                <a:latin typeface="+mn-ea"/>
              </a:rPr>
              <a:t>来避免多余的写。</a:t>
            </a:r>
            <a:endParaRPr lang="en-US" altLang="zh-CN" dirty="0">
              <a:latin typeface="+mn-ea"/>
            </a:endParaRPr>
          </a:p>
        </p:txBody>
      </p:sp>
    </p:spTree>
    <p:extLst>
      <p:ext uri="{BB962C8B-B14F-4D97-AF65-F5344CB8AC3E}">
        <p14:creationId xmlns:p14="http://schemas.microsoft.com/office/powerpoint/2010/main" val="2215396854"/>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flipV="1">
            <a:off x="-503993" y="1656060"/>
            <a:ext cx="10009112" cy="663922"/>
          </a:xfrm>
          <a:prstGeom prst="parallelogram">
            <a:avLst>
              <a:gd name="adj" fmla="val 0"/>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3"/>
          <p:cNvSpPr txBox="1"/>
          <p:nvPr/>
        </p:nvSpPr>
        <p:spPr>
          <a:xfrm>
            <a:off x="3276426" y="1728068"/>
            <a:ext cx="2808312" cy="989630"/>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减少存储单元写操作</a:t>
            </a:r>
          </a:p>
        </p:txBody>
      </p:sp>
      <p:sp>
        <p:nvSpPr>
          <p:cNvPr id="11" name="TextBox 13"/>
          <p:cNvSpPr txBox="1"/>
          <p:nvPr/>
        </p:nvSpPr>
        <p:spPr>
          <a:xfrm>
            <a:off x="3924498" y="2580337"/>
            <a:ext cx="2808312" cy="337528"/>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减少冗余写</a:t>
            </a:r>
            <a:endParaRPr 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菱形 2"/>
          <p:cNvSpPr/>
          <p:nvPr/>
        </p:nvSpPr>
        <p:spPr>
          <a:xfrm>
            <a:off x="3420442" y="2584279"/>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144E7DF4-DBC8-4FDC-B996-43CE3CCE0550}"/>
              </a:ext>
            </a:extLst>
          </p:cNvPr>
          <p:cNvSpPr>
            <a:spLocks noGrp="1"/>
          </p:cNvSpPr>
          <p:nvPr>
            <p:ph type="sldNum" sz="quarter" idx="12"/>
          </p:nvPr>
        </p:nvSpPr>
        <p:spPr/>
        <p:txBody>
          <a:bodyPr/>
          <a:lstStyle/>
          <a:p>
            <a:fld id="{0C913308-F349-4B6D-A68A-DD1791B4A57B}" type="slidenum">
              <a:rPr lang="zh-CN" altLang="en-US" smtClean="0"/>
              <a:t>12</a:t>
            </a:fld>
            <a:endParaRPr lang="zh-CN" altLang="en-US"/>
          </a:p>
        </p:txBody>
      </p:sp>
      <p:sp>
        <p:nvSpPr>
          <p:cNvPr id="17" name="TextBox 13">
            <a:extLst>
              <a:ext uri="{FF2B5EF4-FFF2-40B4-BE49-F238E27FC236}">
                <a16:creationId xmlns:a16="http://schemas.microsoft.com/office/drawing/2014/main" id="{236C379A-ADA8-4DE6-9509-3C27967C06FF}"/>
              </a:ext>
            </a:extLst>
          </p:cNvPr>
          <p:cNvSpPr txBox="1"/>
          <p:nvPr/>
        </p:nvSpPr>
        <p:spPr>
          <a:xfrm>
            <a:off x="3924498" y="3178220"/>
            <a:ext cx="2808312" cy="337528"/>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2000" b="1" dirty="0">
                <a:solidFill>
                  <a:srgbClr val="FF0000"/>
                </a:solidFill>
                <a:latin typeface="Arial" panose="020B0604020202020204" pitchFamily="34" charset="0"/>
                <a:ea typeface="微软雅黑" panose="020B0503020204020204" pitchFamily="34" charset="-122"/>
                <a:sym typeface="Arial" panose="020B0604020202020204" pitchFamily="34" charset="0"/>
              </a:rPr>
              <a:t>减少写次数</a:t>
            </a:r>
            <a:endParaRPr lang="en-US" sz="2000" b="1" dirty="0">
              <a:solidFill>
                <a:srgbClr val="FF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菱形 17">
            <a:extLst>
              <a:ext uri="{FF2B5EF4-FFF2-40B4-BE49-F238E27FC236}">
                <a16:creationId xmlns:a16="http://schemas.microsoft.com/office/drawing/2014/main" id="{D27C4496-58D3-427F-8895-1F086FEF53C9}"/>
              </a:ext>
            </a:extLst>
          </p:cNvPr>
          <p:cNvSpPr/>
          <p:nvPr/>
        </p:nvSpPr>
        <p:spPr>
          <a:xfrm>
            <a:off x="3420442" y="3181816"/>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489592290"/>
      </p:ext>
    </p:extLst>
  </p:cSld>
  <p:clrMapOvr>
    <a:masterClrMapping/>
  </p:clrMapOvr>
  <mc:AlternateContent xmlns:mc="http://schemas.openxmlformats.org/markup-compatibility/2006" xmlns:p14="http://schemas.microsoft.com/office/powerpoint/2010/main">
    <mc:Choice Requires="p14">
      <p:transition spd="slow" p14:dur="2000" advTm="8336"/>
    </mc:Choice>
    <mc:Fallback xmlns="">
      <p:transition spd="slow" advTm="8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anim calcmode="lin" valueType="num">
                                      <p:cBhvr>
                                        <p:cTn id="15" dur="500" fill="hold"/>
                                        <p:tgtEl>
                                          <p:spTgt spid="10"/>
                                        </p:tgtEl>
                                        <p:attrNameLst>
                                          <p:attrName>ppt_x</p:attrName>
                                        </p:attrNameLst>
                                      </p:cBhvr>
                                      <p:tavLst>
                                        <p:tav tm="0">
                                          <p:val>
                                            <p:strVal val="#ppt_x"/>
                                          </p:val>
                                        </p:tav>
                                        <p:tav tm="100000">
                                          <p:val>
                                            <p:strVal val="#ppt_x"/>
                                          </p:val>
                                        </p:tav>
                                      </p:tavLst>
                                    </p:anim>
                                    <p:anim calcmode="lin" valueType="num">
                                      <p:cBhvr>
                                        <p:cTn id="16" dur="500" fill="hold"/>
                                        <p:tgtEl>
                                          <p:spTgt spid="10"/>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P spid="11" grpId="0"/>
      <p:bldP spid="3" grpId="0" animBg="1"/>
      <p:bldP spid="17" grpId="0"/>
      <p:bldP spid="1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FB2636CA-D93D-4475-9999-A1FEC57C1D95}"/>
              </a:ext>
            </a:extLst>
          </p:cNvPr>
          <p:cNvPicPr>
            <a:picLocks noChangeAspect="1"/>
          </p:cNvPicPr>
          <p:nvPr/>
        </p:nvPicPr>
        <p:blipFill>
          <a:blip r:embed="rId3"/>
          <a:stretch>
            <a:fillRect/>
          </a:stretch>
        </p:blipFill>
        <p:spPr>
          <a:xfrm>
            <a:off x="2556346" y="2518861"/>
            <a:ext cx="2095316" cy="1381274"/>
          </a:xfrm>
          <a:prstGeom prst="rect">
            <a:avLst/>
          </a:prstGeom>
        </p:spPr>
      </p:pic>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460851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减少存储单元写操作</a:t>
            </a:r>
            <a:r>
              <a:rPr lang="en-US" altLang="zh-CN"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减少写次数</a:t>
            </a: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p:txBody>
          <a:bodyPr/>
          <a:lstStyle/>
          <a:p>
            <a:fld id="{0C913308-F349-4B6D-A68A-DD1791B4A57B}" type="slidenum">
              <a:rPr lang="zh-CN" altLang="en-US" smtClean="0"/>
              <a:t>13</a:t>
            </a:fld>
            <a:endParaRPr lang="zh-CN" altLang="en-US"/>
          </a:p>
        </p:txBody>
      </p:sp>
      <p:sp>
        <p:nvSpPr>
          <p:cNvPr id="2" name="矩形 1">
            <a:extLst>
              <a:ext uri="{FF2B5EF4-FFF2-40B4-BE49-F238E27FC236}">
                <a16:creationId xmlns:a16="http://schemas.microsoft.com/office/drawing/2014/main" id="{6F213D22-82E9-4834-BE98-1B842730A7E8}"/>
              </a:ext>
            </a:extLst>
          </p:cNvPr>
          <p:cNvSpPr/>
          <p:nvPr/>
        </p:nvSpPr>
        <p:spPr>
          <a:xfrm>
            <a:off x="2988394" y="791964"/>
            <a:ext cx="5681683" cy="1615955"/>
          </a:xfrm>
          <a:prstGeom prst="rect">
            <a:avLst/>
          </a:prstGeom>
        </p:spPr>
        <p:txBody>
          <a:bodyPr wrap="square">
            <a:spAutoFit/>
          </a:bodyPr>
          <a:lstStyle/>
          <a:p>
            <a:pPr>
              <a:lnSpc>
                <a:spcPts val="2000"/>
              </a:lnSpc>
            </a:pPr>
            <a:r>
              <a:rPr lang="zh-CN" altLang="en-US" sz="1800" b="1" dirty="0">
                <a:latin typeface="微软雅黑" panose="020B0503020204020204" pitchFamily="34" charset="-122"/>
                <a:ea typeface="微软雅黑" panose="020B0503020204020204" pitchFamily="34" charset="-122"/>
              </a:rPr>
              <a:t>       </a:t>
            </a:r>
            <a:r>
              <a:rPr lang="zh-CN" altLang="en-US" b="1" dirty="0">
                <a:latin typeface="微软雅黑" panose="020B0503020204020204" pitchFamily="34" charset="-122"/>
                <a:ea typeface="微软雅黑" panose="020B0503020204020204" pitchFamily="34" charset="-122"/>
              </a:rPr>
              <a:t>减少写次数</a:t>
            </a:r>
            <a:r>
              <a:rPr lang="zh-CN" altLang="en-US" sz="1400" b="1" dirty="0">
                <a:latin typeface="微软雅黑" panose="020B0503020204020204" pitchFamily="34" charset="-122"/>
                <a:ea typeface="微软雅黑" panose="020B0503020204020204" pitchFamily="34" charset="-122"/>
              </a:rPr>
              <a:t>：</a:t>
            </a:r>
            <a:r>
              <a:rPr lang="en-US" altLang="zh-CN" dirty="0">
                <a:solidFill>
                  <a:srgbClr val="0070C0"/>
                </a:solidFill>
                <a:latin typeface="微软雅黑" panose="020B0503020204020204" pitchFamily="34" charset="-122"/>
                <a:ea typeface="微软雅黑" panose="020B0503020204020204" pitchFamily="34" charset="-122"/>
              </a:rPr>
              <a:t>DRAM</a:t>
            </a:r>
            <a:r>
              <a:rPr lang="zh-CN" altLang="en-US" dirty="0">
                <a:solidFill>
                  <a:srgbClr val="0070C0"/>
                </a:solidFill>
                <a:latin typeface="微软雅黑" panose="020B0503020204020204" pitchFamily="34" charset="-122"/>
                <a:ea typeface="微软雅黑" panose="020B0503020204020204" pitchFamily="34" charset="-122"/>
              </a:rPr>
              <a:t>作为</a:t>
            </a:r>
            <a:r>
              <a:rPr lang="en-US" altLang="zh-CN" dirty="0">
                <a:solidFill>
                  <a:srgbClr val="0070C0"/>
                </a:solidFill>
                <a:latin typeface="微软雅黑" panose="020B0503020204020204" pitchFamily="34" charset="-122"/>
                <a:ea typeface="微软雅黑" panose="020B0503020204020204" pitchFamily="34" charset="-122"/>
              </a:rPr>
              <a:t>NVM</a:t>
            </a:r>
            <a:r>
              <a:rPr lang="zh-CN" altLang="en-US" dirty="0">
                <a:solidFill>
                  <a:srgbClr val="0070C0"/>
                </a:solidFill>
                <a:latin typeface="微软雅黑" panose="020B0503020204020204" pitchFamily="34" charset="-122"/>
                <a:ea typeface="微软雅黑" panose="020B0503020204020204" pitchFamily="34" charset="-122"/>
              </a:rPr>
              <a:t>缓冲的二级主存系统模型</a:t>
            </a:r>
            <a:r>
              <a:rPr lang="zh-CN" altLang="en-US" dirty="0">
                <a:latin typeface="微软雅黑" panose="020B0503020204020204" pitchFamily="34" charset="-122"/>
                <a:ea typeface="微软雅黑" panose="020B0503020204020204" pitchFamily="34" charset="-122"/>
              </a:rPr>
              <a:t>，是混合主存研究的另一个重要方向，一方面为系统提供大容量的存储空间，另一方面可以解决由</a:t>
            </a:r>
            <a:r>
              <a:rPr lang="en-US" altLang="zh-CN" dirty="0">
                <a:latin typeface="微软雅黑" panose="020B0503020204020204" pitchFamily="34" charset="-122"/>
                <a:ea typeface="微软雅黑" panose="020B0503020204020204" pitchFamily="34" charset="-122"/>
              </a:rPr>
              <a:t>NVM</a:t>
            </a:r>
            <a:r>
              <a:rPr lang="zh-CN" altLang="en-US" dirty="0">
                <a:latin typeface="微软雅黑" panose="020B0503020204020204" pitchFamily="34" charset="-122"/>
                <a:ea typeface="微软雅黑" panose="020B0503020204020204" pitchFamily="34" charset="-122"/>
              </a:rPr>
              <a:t>本身读写延迟以及写寿命缺陷带来的系统性能下降问题。使用</a:t>
            </a:r>
            <a:r>
              <a:rPr lang="en-US" altLang="zh-CN" dirty="0">
                <a:latin typeface="微软雅黑" panose="020B0503020204020204" pitchFamily="34" charset="-122"/>
                <a:ea typeface="微软雅黑" panose="020B0503020204020204" pitchFamily="34" charset="-122"/>
              </a:rPr>
              <a:t>DRAM</a:t>
            </a:r>
            <a:r>
              <a:rPr lang="zh-CN" altLang="en-US" dirty="0">
                <a:latin typeface="微软雅黑" panose="020B0503020204020204" pitchFamily="34" charset="-122"/>
                <a:ea typeface="微软雅黑" panose="020B0503020204020204" pitchFamily="34" charset="-122"/>
              </a:rPr>
              <a:t>作为</a:t>
            </a:r>
            <a:r>
              <a:rPr lang="en-US" altLang="zh-CN" dirty="0">
                <a:latin typeface="微软雅黑" panose="020B0503020204020204" pitchFamily="34" charset="-122"/>
                <a:ea typeface="微软雅黑" panose="020B0503020204020204" pitchFamily="34" charset="-122"/>
              </a:rPr>
              <a:t>NVM</a:t>
            </a:r>
            <a:r>
              <a:rPr lang="zh-CN" altLang="en-US" dirty="0">
                <a:latin typeface="微软雅黑" panose="020B0503020204020204" pitchFamily="34" charset="-122"/>
                <a:ea typeface="微软雅黑" panose="020B0503020204020204" pitchFamily="34" charset="-122"/>
              </a:rPr>
              <a:t>缓存的方式能够将修改频繁的数据保存在</a:t>
            </a:r>
            <a:r>
              <a:rPr lang="en-US" altLang="zh-CN" dirty="0">
                <a:latin typeface="微软雅黑" panose="020B0503020204020204" pitchFamily="34" charset="-122"/>
                <a:ea typeface="微软雅黑" panose="020B0503020204020204" pitchFamily="34" charset="-122"/>
              </a:rPr>
              <a:t>DRAM</a:t>
            </a:r>
            <a:r>
              <a:rPr lang="zh-CN" altLang="en-US" dirty="0">
                <a:latin typeface="微软雅黑" panose="020B0503020204020204" pitchFamily="34" charset="-122"/>
                <a:ea typeface="微软雅黑" panose="020B0503020204020204" pitchFamily="34" charset="-122"/>
              </a:rPr>
              <a:t>中，</a:t>
            </a:r>
            <a:r>
              <a:rPr lang="zh-CN" altLang="en-US" dirty="0">
                <a:solidFill>
                  <a:srgbClr val="FF0000"/>
                </a:solidFill>
                <a:latin typeface="微软雅黑" panose="020B0503020204020204" pitchFamily="34" charset="-122"/>
                <a:ea typeface="微软雅黑" panose="020B0503020204020204" pitchFamily="34" charset="-122"/>
              </a:rPr>
              <a:t>减少主存写操作数量的同时，掩盖</a:t>
            </a:r>
            <a:r>
              <a:rPr lang="en-US" altLang="zh-CN" dirty="0">
                <a:solidFill>
                  <a:srgbClr val="FF0000"/>
                </a:solidFill>
                <a:latin typeface="微软雅黑" panose="020B0503020204020204" pitchFamily="34" charset="-122"/>
                <a:ea typeface="微软雅黑" panose="020B0503020204020204" pitchFamily="34" charset="-122"/>
              </a:rPr>
              <a:t>NVM</a:t>
            </a:r>
            <a:r>
              <a:rPr lang="zh-CN" altLang="en-US" dirty="0">
                <a:solidFill>
                  <a:srgbClr val="FF0000"/>
                </a:solidFill>
                <a:latin typeface="微软雅黑" panose="020B0503020204020204" pitchFamily="34" charset="-122"/>
                <a:ea typeface="微软雅黑" panose="020B0503020204020204" pitchFamily="34" charset="-122"/>
              </a:rPr>
              <a:t>写性能的不足。</a:t>
            </a:r>
            <a:endParaRPr lang="en-US" altLang="zh-CN" dirty="0">
              <a:solidFill>
                <a:srgbClr val="FF0000"/>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117B6141-148D-49BC-BA01-B66011BE4F80}"/>
              </a:ext>
            </a:extLst>
          </p:cNvPr>
          <p:cNvPicPr>
            <a:picLocks noChangeAspect="1"/>
          </p:cNvPicPr>
          <p:nvPr/>
        </p:nvPicPr>
        <p:blipFill>
          <a:blip r:embed="rId4"/>
          <a:stretch>
            <a:fillRect/>
          </a:stretch>
        </p:blipFill>
        <p:spPr>
          <a:xfrm>
            <a:off x="331048" y="719956"/>
            <a:ext cx="2095316" cy="4113351"/>
          </a:xfrm>
          <a:prstGeom prst="rect">
            <a:avLst/>
          </a:prstGeom>
        </p:spPr>
      </p:pic>
      <p:sp>
        <p:nvSpPr>
          <p:cNvPr id="9" name="思想气泡: 云 8">
            <a:extLst>
              <a:ext uri="{FF2B5EF4-FFF2-40B4-BE49-F238E27FC236}">
                <a16:creationId xmlns:a16="http://schemas.microsoft.com/office/drawing/2014/main" id="{4B6F39C1-9540-49EE-B8E4-EA9EEFCFCAA7}"/>
              </a:ext>
            </a:extLst>
          </p:cNvPr>
          <p:cNvSpPr/>
          <p:nvPr/>
        </p:nvSpPr>
        <p:spPr>
          <a:xfrm>
            <a:off x="5436666" y="2567406"/>
            <a:ext cx="1512168" cy="1020257"/>
          </a:xfrm>
          <a:prstGeom prst="cloudCallout">
            <a:avLst>
              <a:gd name="adj1" fmla="val -133549"/>
              <a:gd name="adj2" fmla="val 14989"/>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dirty="0">
                <a:solidFill>
                  <a:srgbClr val="FF0000"/>
                </a:solidFill>
              </a:rPr>
              <a:t>减少写次数</a:t>
            </a:r>
          </a:p>
        </p:txBody>
      </p:sp>
    </p:spTree>
    <p:extLst>
      <p:ext uri="{BB962C8B-B14F-4D97-AF65-F5344CB8AC3E}">
        <p14:creationId xmlns:p14="http://schemas.microsoft.com/office/powerpoint/2010/main" val="3054437227"/>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460851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减少存储单元写操作</a:t>
            </a:r>
            <a:r>
              <a:rPr lang="en-US" altLang="zh-CN"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减少写次数</a:t>
            </a: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p:txBody>
          <a:bodyPr/>
          <a:lstStyle/>
          <a:p>
            <a:fld id="{0C913308-F349-4B6D-A68A-DD1791B4A57B}" type="slidenum">
              <a:rPr lang="zh-CN" altLang="en-US" smtClean="0"/>
              <a:t>14</a:t>
            </a:fld>
            <a:endParaRPr lang="zh-CN" altLang="en-US"/>
          </a:p>
        </p:txBody>
      </p:sp>
      <p:sp>
        <p:nvSpPr>
          <p:cNvPr id="14" name="文本框 13">
            <a:extLst>
              <a:ext uri="{FF2B5EF4-FFF2-40B4-BE49-F238E27FC236}">
                <a16:creationId xmlns:a16="http://schemas.microsoft.com/office/drawing/2014/main" id="{A6D6D4C3-AC27-40E1-B189-70EA9A3D709C}"/>
              </a:ext>
            </a:extLst>
          </p:cNvPr>
          <p:cNvSpPr txBox="1"/>
          <p:nvPr/>
        </p:nvSpPr>
        <p:spPr>
          <a:xfrm>
            <a:off x="684138" y="908101"/>
            <a:ext cx="7704856" cy="4031873"/>
          </a:xfrm>
          <a:prstGeom prst="rect">
            <a:avLst/>
          </a:prstGeom>
          <a:noFill/>
        </p:spPr>
        <p:txBody>
          <a:bodyPr wrap="square" rtlCol="0">
            <a:spAutoFit/>
          </a:bodyPr>
          <a:lstStyle/>
          <a:p>
            <a:r>
              <a:rPr lang="en-US" altLang="zh-CN" b="1" dirty="0"/>
              <a:t>DRAM  bypass method</a:t>
            </a:r>
            <a:r>
              <a:rPr lang="zh-CN" altLang="en-US" b="1" dirty="0"/>
              <a:t>：</a:t>
            </a:r>
            <a:r>
              <a:rPr lang="zh-CN" altLang="en-US" dirty="0"/>
              <a:t>第一次对存储系统访问时绕开</a:t>
            </a:r>
            <a:r>
              <a:rPr lang="en-US" altLang="zh-CN" dirty="0"/>
              <a:t>DRAM</a:t>
            </a:r>
            <a:r>
              <a:rPr lang="zh-CN" altLang="en-US" dirty="0"/>
              <a:t>，直接从</a:t>
            </a:r>
            <a:r>
              <a:rPr lang="en-US" altLang="zh-CN" dirty="0"/>
              <a:t>NVM</a:t>
            </a:r>
            <a:r>
              <a:rPr lang="zh-CN" altLang="en-US" dirty="0"/>
              <a:t>读取数据，当再次访问时才 将数据写到</a:t>
            </a:r>
            <a:r>
              <a:rPr lang="en-US" altLang="zh-CN" dirty="0"/>
              <a:t>DRAM</a:t>
            </a:r>
            <a:r>
              <a:rPr lang="zh-CN" altLang="en-US" dirty="0"/>
              <a:t>，同时提出脏数据保持策略，将 脏数据在</a:t>
            </a:r>
            <a:r>
              <a:rPr lang="en-US" altLang="zh-CN" dirty="0"/>
              <a:t>DRAM</a:t>
            </a:r>
            <a:r>
              <a:rPr lang="zh-CN" altLang="en-US" dirty="0"/>
              <a:t>中保留更长的时间。作者通过上 述两种策略将热数据以及脏数据都保存在</a:t>
            </a:r>
            <a:r>
              <a:rPr lang="en-US" altLang="zh-CN" dirty="0"/>
              <a:t>DRAM</a:t>
            </a:r>
            <a:r>
              <a:rPr lang="zh-CN" altLang="en-US" dirty="0"/>
              <a:t>中，从而减少对</a:t>
            </a:r>
            <a:r>
              <a:rPr lang="en-US" altLang="zh-CN" dirty="0"/>
              <a:t>NVM</a:t>
            </a:r>
            <a:r>
              <a:rPr lang="zh-CN" altLang="en-US" dirty="0"/>
              <a:t>的写次数。</a:t>
            </a:r>
            <a:endParaRPr lang="en-US" altLang="zh-CN" dirty="0"/>
          </a:p>
          <a:p>
            <a:endParaRPr lang="en-US" altLang="zh-CN" dirty="0"/>
          </a:p>
          <a:p>
            <a:r>
              <a:rPr lang="en-US" altLang="zh-CN" b="1" dirty="0"/>
              <a:t>Lazy</a:t>
            </a:r>
            <a:r>
              <a:rPr lang="zh-CN" altLang="zh-CN" b="1" dirty="0"/>
              <a:t>－</a:t>
            </a:r>
            <a:r>
              <a:rPr lang="en-US" altLang="zh-CN" b="1" dirty="0"/>
              <a:t>Write</a:t>
            </a:r>
            <a:r>
              <a:rPr lang="zh-CN" altLang="zh-CN" b="1" dirty="0"/>
              <a:t>策略</a:t>
            </a:r>
            <a:r>
              <a:rPr lang="zh-CN" altLang="en-US" b="1" dirty="0"/>
              <a:t>：</a:t>
            </a:r>
            <a:r>
              <a:rPr lang="zh-CN" altLang="zh-CN" dirty="0"/>
              <a:t>当发生缺页时，从磁盘中读取数据并直接写到</a:t>
            </a:r>
            <a:r>
              <a:rPr lang="en-US" altLang="zh-CN" dirty="0"/>
              <a:t>DRAM</a:t>
            </a:r>
            <a:r>
              <a:rPr lang="zh-CN" altLang="zh-CN" dirty="0"/>
              <a:t>中，而当页面被逐出</a:t>
            </a:r>
            <a:r>
              <a:rPr lang="en-US" altLang="zh-CN" dirty="0"/>
              <a:t>DRAM</a:t>
            </a:r>
            <a:r>
              <a:rPr lang="zh-CN" altLang="zh-CN" dirty="0"/>
              <a:t>且该页被修改过时才写入</a:t>
            </a:r>
            <a:r>
              <a:rPr lang="en-US" altLang="zh-CN" dirty="0"/>
              <a:t>PCM</a:t>
            </a:r>
            <a:r>
              <a:rPr lang="zh-CN" altLang="zh-CN" dirty="0"/>
              <a:t>。</a:t>
            </a:r>
          </a:p>
          <a:p>
            <a:endParaRPr lang="zh-CN" altLang="zh-CN" dirty="0"/>
          </a:p>
          <a:p>
            <a:r>
              <a:rPr lang="en-US" altLang="zh-CN" b="1" dirty="0"/>
              <a:t>CLP</a:t>
            </a:r>
            <a:r>
              <a:rPr lang="zh-CN" altLang="zh-CN" b="1" dirty="0"/>
              <a:t>（</a:t>
            </a:r>
            <a:r>
              <a:rPr lang="en-US" altLang="zh-CN" b="1" dirty="0" err="1"/>
              <a:t>CLeanPreferred</a:t>
            </a:r>
            <a:r>
              <a:rPr lang="zh-CN" altLang="zh-CN" b="1" dirty="0"/>
              <a:t>）和</a:t>
            </a:r>
            <a:r>
              <a:rPr lang="en-US" altLang="zh-CN" b="1" dirty="0"/>
              <a:t>N</a:t>
            </a:r>
            <a:r>
              <a:rPr lang="zh-CN" altLang="zh-CN" b="1" dirty="0"/>
              <a:t>－</a:t>
            </a:r>
            <a:r>
              <a:rPr lang="en-US" altLang="zh-CN" b="1" dirty="0"/>
              <a:t>Chance</a:t>
            </a:r>
            <a:r>
              <a:rPr lang="zh-CN" altLang="zh-CN" b="1" dirty="0"/>
              <a:t>多优先级缓存替换策略：</a:t>
            </a:r>
            <a:r>
              <a:rPr lang="zh-CN" altLang="en-US" dirty="0"/>
              <a:t>通过对页面设定优先级的方式来 选取修改较少的“干净”页面作为替换对象，把低功耗和低时延的读操作集中的页面写回到 </a:t>
            </a:r>
            <a:r>
              <a:rPr lang="en-US" altLang="zh-CN" dirty="0"/>
              <a:t>PCM </a:t>
            </a:r>
            <a:r>
              <a:rPr lang="zh-CN" altLang="en-US" dirty="0"/>
              <a:t>来减少主存的写数量；</a:t>
            </a:r>
            <a:endParaRPr lang="en-US" altLang="zh-CN" dirty="0"/>
          </a:p>
          <a:p>
            <a:endParaRPr lang="en-US" altLang="zh-CN" dirty="0"/>
          </a:p>
          <a:p>
            <a:r>
              <a:rPr lang="en-US" altLang="zh-CN" dirty="0"/>
              <a:t>Park</a:t>
            </a:r>
            <a:r>
              <a:rPr lang="zh-CN" altLang="zh-CN" dirty="0"/>
              <a:t>等人从</a:t>
            </a:r>
            <a:r>
              <a:rPr lang="zh-CN" altLang="zh-CN" b="1" dirty="0"/>
              <a:t>缓存替换算法和替换粒度</a:t>
            </a:r>
            <a:r>
              <a:rPr lang="zh-CN" altLang="zh-CN" dirty="0"/>
              <a:t>两方面考虑了</a:t>
            </a:r>
            <a:r>
              <a:rPr lang="en-US" altLang="zh-CN" dirty="0"/>
              <a:t>DRAM</a:t>
            </a:r>
            <a:r>
              <a:rPr lang="zh-CN" altLang="zh-CN" dirty="0"/>
              <a:t>作为</a:t>
            </a:r>
            <a:r>
              <a:rPr lang="en-US" altLang="zh-CN" dirty="0"/>
              <a:t>buffer</a:t>
            </a:r>
            <a:r>
              <a:rPr lang="zh-CN" altLang="zh-CN" dirty="0"/>
              <a:t>来减少</a:t>
            </a:r>
            <a:r>
              <a:rPr lang="en-US" altLang="zh-CN" dirty="0"/>
              <a:t>PCM</a:t>
            </a:r>
            <a:r>
              <a:rPr lang="zh-CN" altLang="zh-CN" dirty="0"/>
              <a:t>写操作的效果。作者基于</a:t>
            </a:r>
            <a:r>
              <a:rPr lang="en-US" altLang="zh-CN" dirty="0"/>
              <a:t>line</a:t>
            </a:r>
            <a:r>
              <a:rPr lang="zh-CN" altLang="zh-CN" dirty="0"/>
              <a:t>粒度提出了一种改进的</a:t>
            </a:r>
            <a:r>
              <a:rPr lang="en-US" altLang="zh-CN" dirty="0"/>
              <a:t>LRU</a:t>
            </a:r>
            <a:r>
              <a:rPr lang="zh-CN" altLang="zh-CN" dirty="0"/>
              <a:t>策略减少</a:t>
            </a:r>
            <a:r>
              <a:rPr lang="en-US" altLang="zh-CN" dirty="0"/>
              <a:t>PCM</a:t>
            </a:r>
            <a:r>
              <a:rPr lang="zh-CN" altLang="zh-CN" dirty="0"/>
              <a:t>的写操作数量，并通过脏数据位来标记</a:t>
            </a:r>
            <a:r>
              <a:rPr lang="en-US" altLang="zh-CN" dirty="0"/>
              <a:t>line</a:t>
            </a:r>
            <a:r>
              <a:rPr lang="zh-CN" altLang="zh-CN" dirty="0"/>
              <a:t>是否被修改过，在此基础上通过</a:t>
            </a:r>
            <a:r>
              <a:rPr lang="en-US" altLang="zh-CN" dirty="0"/>
              <a:t>hash</a:t>
            </a:r>
            <a:r>
              <a:rPr lang="zh-CN" altLang="zh-CN" dirty="0"/>
              <a:t>表减少缓存管理带来的开销。</a:t>
            </a:r>
          </a:p>
          <a:p>
            <a:endParaRPr lang="en-US" altLang="zh-CN" b="1" dirty="0"/>
          </a:p>
        </p:txBody>
      </p:sp>
    </p:spTree>
    <p:extLst>
      <p:ext uri="{BB962C8B-B14F-4D97-AF65-F5344CB8AC3E}">
        <p14:creationId xmlns:p14="http://schemas.microsoft.com/office/powerpoint/2010/main" val="3000175519"/>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4853044"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减少存储单元写操作</a:t>
            </a:r>
            <a:r>
              <a:rPr lang="en-US" altLang="zh-CN"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减少写次数</a:t>
            </a: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p:txBody>
          <a:bodyPr/>
          <a:lstStyle/>
          <a:p>
            <a:fld id="{0C913308-F349-4B6D-A68A-DD1791B4A57B}" type="slidenum">
              <a:rPr lang="zh-CN" altLang="en-US" smtClean="0"/>
              <a:t>15</a:t>
            </a:fld>
            <a:endParaRPr lang="zh-CN" altLang="en-US"/>
          </a:p>
        </p:txBody>
      </p:sp>
      <p:sp>
        <p:nvSpPr>
          <p:cNvPr id="17" name="文本框 16">
            <a:extLst>
              <a:ext uri="{FF2B5EF4-FFF2-40B4-BE49-F238E27FC236}">
                <a16:creationId xmlns:a16="http://schemas.microsoft.com/office/drawing/2014/main" id="{1BCF1B16-8386-43F6-9C61-B3437EF49E31}"/>
              </a:ext>
            </a:extLst>
          </p:cNvPr>
          <p:cNvSpPr txBox="1"/>
          <p:nvPr/>
        </p:nvSpPr>
        <p:spPr>
          <a:xfrm>
            <a:off x="432615" y="896730"/>
            <a:ext cx="4853044" cy="338554"/>
          </a:xfrm>
          <a:prstGeom prst="rect">
            <a:avLst/>
          </a:prstGeom>
          <a:noFill/>
        </p:spPr>
        <p:txBody>
          <a:bodyPr wrap="square" rtlCol="0">
            <a:spAutoFit/>
          </a:bodyPr>
          <a:lstStyle/>
          <a:p>
            <a:pPr algn="ctr"/>
            <a:r>
              <a:rPr lang="zh-CN" altLang="en-US" dirty="0">
                <a:latin typeface="微软雅黑" panose="020B0503020204020204" pitchFamily="34" charset="-122"/>
                <a:ea typeface="微软雅黑" panose="020B0503020204020204" pitchFamily="34" charset="-122"/>
              </a:rPr>
              <a:t>减少写次数方法汇总</a:t>
            </a:r>
            <a:endParaRPr lang="en-US" altLang="zh-CN" dirty="0">
              <a:latin typeface="微软雅黑" panose="020B0503020204020204" pitchFamily="34" charset="-122"/>
              <a:ea typeface="微软雅黑" panose="020B0503020204020204" pitchFamily="34" charset="-122"/>
            </a:endParaRPr>
          </a:p>
        </p:txBody>
      </p:sp>
      <p:graphicFrame>
        <p:nvGraphicFramePr>
          <p:cNvPr id="3" name="表格 2">
            <a:extLst>
              <a:ext uri="{FF2B5EF4-FFF2-40B4-BE49-F238E27FC236}">
                <a16:creationId xmlns:a16="http://schemas.microsoft.com/office/drawing/2014/main" id="{FAED2FD3-1130-4E7D-AB2A-DCC19DC35AF1}"/>
              </a:ext>
            </a:extLst>
          </p:cNvPr>
          <p:cNvGraphicFramePr>
            <a:graphicFrameLocks noGrp="1"/>
          </p:cNvGraphicFramePr>
          <p:nvPr>
            <p:extLst>
              <p:ext uri="{D42A27DB-BD31-4B8C-83A1-F6EECF244321}">
                <p14:modId xmlns:p14="http://schemas.microsoft.com/office/powerpoint/2010/main" val="1031101000"/>
              </p:ext>
            </p:extLst>
          </p:nvPr>
        </p:nvGraphicFramePr>
        <p:xfrm>
          <a:off x="396106" y="1359632"/>
          <a:ext cx="4853044" cy="3176748"/>
        </p:xfrm>
        <a:graphic>
          <a:graphicData uri="http://schemas.openxmlformats.org/drawingml/2006/table">
            <a:tbl>
              <a:tblPr firstRow="1" bandRow="1">
                <a:tableStyleId>{5C22544A-7EE6-4342-B048-85BDC9FD1C3A}</a:tableStyleId>
              </a:tblPr>
              <a:tblGrid>
                <a:gridCol w="1361527">
                  <a:extLst>
                    <a:ext uri="{9D8B030D-6E8A-4147-A177-3AD203B41FA5}">
                      <a16:colId xmlns:a16="http://schemas.microsoft.com/office/drawing/2014/main" val="1701486972"/>
                    </a:ext>
                  </a:extLst>
                </a:gridCol>
                <a:gridCol w="736038">
                  <a:extLst>
                    <a:ext uri="{9D8B030D-6E8A-4147-A177-3AD203B41FA5}">
                      <a16:colId xmlns:a16="http://schemas.microsoft.com/office/drawing/2014/main" val="3764557413"/>
                    </a:ext>
                  </a:extLst>
                </a:gridCol>
                <a:gridCol w="1442406">
                  <a:extLst>
                    <a:ext uri="{9D8B030D-6E8A-4147-A177-3AD203B41FA5}">
                      <a16:colId xmlns:a16="http://schemas.microsoft.com/office/drawing/2014/main" val="885376865"/>
                    </a:ext>
                  </a:extLst>
                </a:gridCol>
                <a:gridCol w="664718">
                  <a:extLst>
                    <a:ext uri="{9D8B030D-6E8A-4147-A177-3AD203B41FA5}">
                      <a16:colId xmlns:a16="http://schemas.microsoft.com/office/drawing/2014/main" val="3638065888"/>
                    </a:ext>
                  </a:extLst>
                </a:gridCol>
                <a:gridCol w="648355">
                  <a:extLst>
                    <a:ext uri="{9D8B030D-6E8A-4147-A177-3AD203B41FA5}">
                      <a16:colId xmlns:a16="http://schemas.microsoft.com/office/drawing/2014/main" val="3128740622"/>
                    </a:ext>
                  </a:extLst>
                </a:gridCol>
              </a:tblGrid>
              <a:tr h="321018">
                <a:tc>
                  <a:txBody>
                    <a:bodyPr/>
                    <a:lstStyle/>
                    <a:p>
                      <a:pPr marL="0" algn="l" defTabSz="802295" rtl="0" eaLnBrk="1" latinLnBrk="0" hangingPunct="1"/>
                      <a:r>
                        <a:rPr lang="zh-CN" altLang="en-US" sz="1050" b="1" kern="1200" dirty="0">
                          <a:solidFill>
                            <a:schemeClr val="lt1"/>
                          </a:solidFill>
                          <a:latin typeface="微软雅黑" panose="020B0503020204020204" pitchFamily="34" charset="-122"/>
                          <a:ea typeface="微软雅黑" panose="020B0503020204020204" pitchFamily="34" charset="-122"/>
                          <a:cs typeface="+mn-cs"/>
                        </a:rPr>
                        <a:t>算法</a:t>
                      </a:r>
                    </a:p>
                  </a:txBody>
                  <a:tcPr marL="49399" marR="49399" marT="24699" marB="24699" anchor="ctr" anchorCtr="1"/>
                </a:tc>
                <a:tc>
                  <a:txBody>
                    <a:bodyPr/>
                    <a:lstStyle/>
                    <a:p>
                      <a:pPr marL="0" algn="l" defTabSz="802295" rtl="0" eaLnBrk="1" latinLnBrk="0" hangingPunct="1"/>
                      <a:r>
                        <a:rPr lang="zh-CN" altLang="en-US" sz="1050" b="1" kern="1200" dirty="0">
                          <a:solidFill>
                            <a:schemeClr val="lt1"/>
                          </a:solidFill>
                          <a:latin typeface="微软雅黑" panose="020B0503020204020204" pitchFamily="34" charset="-122"/>
                          <a:ea typeface="微软雅黑" panose="020B0503020204020204" pitchFamily="34" charset="-122"/>
                          <a:cs typeface="+mn-cs"/>
                        </a:rPr>
                        <a:t>粒度</a:t>
                      </a:r>
                    </a:p>
                  </a:txBody>
                  <a:tcPr marL="49399" marR="49399" marT="24699" marB="24699" anchor="ctr" anchorCtr="1"/>
                </a:tc>
                <a:tc>
                  <a:txBody>
                    <a:bodyPr/>
                    <a:lstStyle/>
                    <a:p>
                      <a:pPr marL="0" algn="l" defTabSz="802295" rtl="0" eaLnBrk="1" latinLnBrk="0" hangingPunct="1"/>
                      <a:r>
                        <a:rPr lang="zh-CN" altLang="en-US" sz="1050" b="1" kern="1200" dirty="0">
                          <a:solidFill>
                            <a:schemeClr val="lt1"/>
                          </a:solidFill>
                          <a:latin typeface="微软雅黑" panose="020B0503020204020204" pitchFamily="34" charset="-122"/>
                          <a:ea typeface="微软雅黑" panose="020B0503020204020204" pitchFamily="34" charset="-122"/>
                          <a:cs typeface="+mn-cs"/>
                        </a:rPr>
                        <a:t>架构</a:t>
                      </a:r>
                    </a:p>
                  </a:txBody>
                  <a:tcPr marL="49399" marR="49399" marT="24699" marB="24699" anchor="ctr" anchorCtr="1"/>
                </a:tc>
                <a:tc>
                  <a:txBody>
                    <a:bodyPr/>
                    <a:lstStyle/>
                    <a:p>
                      <a:pPr marL="0" algn="l" defTabSz="802295" rtl="0" eaLnBrk="1" latinLnBrk="0" hangingPunct="1"/>
                      <a:r>
                        <a:rPr lang="zh-CN" altLang="en-US" sz="1050" b="1" kern="1200" dirty="0">
                          <a:solidFill>
                            <a:schemeClr val="lt1"/>
                          </a:solidFill>
                          <a:latin typeface="微软雅黑" panose="020B0503020204020204" pitchFamily="34" charset="-122"/>
                          <a:ea typeface="微软雅黑" panose="020B0503020204020204" pitchFamily="34" charset="-122"/>
                          <a:cs typeface="+mn-cs"/>
                        </a:rPr>
                        <a:t>寿命延长</a:t>
                      </a:r>
                      <a:endParaRPr lang="en-US" altLang="zh-CN" sz="1050" b="1" kern="1200" dirty="0">
                        <a:solidFill>
                          <a:schemeClr val="lt1"/>
                        </a:solidFill>
                        <a:latin typeface="微软雅黑" panose="020B0503020204020204" pitchFamily="34" charset="-122"/>
                        <a:ea typeface="微软雅黑" panose="020B0503020204020204" pitchFamily="34" charset="-122"/>
                        <a:cs typeface="+mn-cs"/>
                      </a:endParaRPr>
                    </a:p>
                    <a:p>
                      <a:pPr marL="0" algn="ctr" defTabSz="802295" rtl="0" eaLnBrk="1" latinLnBrk="0" hangingPunct="1"/>
                      <a:r>
                        <a:rPr lang="en-US" altLang="zh-CN" sz="1050" b="1" kern="1200" dirty="0">
                          <a:solidFill>
                            <a:schemeClr val="lt1"/>
                          </a:solidFill>
                          <a:latin typeface="微软雅黑" panose="020B0503020204020204" pitchFamily="34" charset="-122"/>
                          <a:ea typeface="微软雅黑" panose="020B0503020204020204" pitchFamily="34" charset="-122"/>
                          <a:cs typeface="+mn-cs"/>
                        </a:rPr>
                        <a:t>/a</a:t>
                      </a:r>
                      <a:endParaRPr lang="zh-CN" altLang="en-US" sz="1050" b="1" kern="1200" dirty="0">
                        <a:solidFill>
                          <a:schemeClr val="lt1"/>
                        </a:solidFill>
                        <a:latin typeface="微软雅黑" panose="020B0503020204020204" pitchFamily="34" charset="-122"/>
                        <a:ea typeface="微软雅黑" panose="020B0503020204020204" pitchFamily="34" charset="-122"/>
                        <a:cs typeface="+mn-cs"/>
                      </a:endParaRPr>
                    </a:p>
                  </a:txBody>
                  <a:tcPr marL="49399" marR="49399" marT="24699" marB="24699" anchor="ctr" anchorCtr="1"/>
                </a:tc>
                <a:tc>
                  <a:txBody>
                    <a:bodyPr/>
                    <a:lstStyle/>
                    <a:p>
                      <a:pPr marL="0" algn="l" defTabSz="802295" rtl="0" eaLnBrk="1" latinLnBrk="0" hangingPunct="1"/>
                      <a:r>
                        <a:rPr lang="zh-CN" altLang="en-US" sz="1050" b="1" kern="1200" dirty="0">
                          <a:solidFill>
                            <a:schemeClr val="lt1"/>
                          </a:solidFill>
                          <a:latin typeface="微软雅黑" panose="020B0503020204020204" pitchFamily="34" charset="-122"/>
                          <a:ea typeface="微软雅黑" panose="020B0503020204020204" pitchFamily="34" charset="-122"/>
                          <a:cs typeface="+mn-cs"/>
                        </a:rPr>
                        <a:t>特征</a:t>
                      </a:r>
                    </a:p>
                  </a:txBody>
                  <a:tcPr marL="49399" marR="49399" marT="24699" marB="24699" anchor="ctr" anchorCtr="1"/>
                </a:tc>
                <a:extLst>
                  <a:ext uri="{0D108BD9-81ED-4DB2-BD59-A6C34878D82A}">
                    <a16:rowId xmlns:a16="http://schemas.microsoft.com/office/drawing/2014/main" val="3653287810"/>
                  </a:ext>
                </a:extLst>
              </a:tr>
              <a:tr h="200339">
                <a:tc>
                  <a:txBody>
                    <a:bodyPr/>
                    <a:lstStyle/>
                    <a:p>
                      <a:r>
                        <a:rPr lang="en-US" altLang="zh-CN" sz="1050" dirty="0">
                          <a:effectLst/>
                          <a:latin typeface="Times New Roman" panose="02020603050405020304" pitchFamily="18" charset="0"/>
                          <a:cs typeface="Times New Roman" panose="02020603050405020304" pitchFamily="18" charset="0"/>
                        </a:rPr>
                        <a:t>DRAM bypass method</a:t>
                      </a:r>
                    </a:p>
                  </a:txBody>
                  <a:tcPr marL="49399" marR="49399" marT="24699" marB="24699" anchor="ctr" anchorCtr="1"/>
                </a:tc>
                <a:tc>
                  <a:txBody>
                    <a:bodyPr/>
                    <a:lstStyle/>
                    <a:p>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page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1GB DRAM </a:t>
                      </a:r>
                      <a:r>
                        <a:rPr lang="en-US" altLang="zh-CN" sz="1050" kern="1200" dirty="0" err="1">
                          <a:solidFill>
                            <a:schemeClr val="dk1"/>
                          </a:solidFill>
                          <a:effectLst/>
                          <a:latin typeface="Times New Roman" panose="02020603050405020304" pitchFamily="18" charset="0"/>
                          <a:ea typeface="+mn-ea"/>
                          <a:cs typeface="Times New Roman" panose="02020603050405020304" pitchFamily="18" charset="0"/>
                        </a:rPr>
                        <a:t>cache+PCM</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脏数据保持</a:t>
                      </a:r>
                    </a:p>
                  </a:txBody>
                  <a:tcPr marL="49399" marR="49399" marT="24699" marB="24699" anchor="ctr" anchorCtr="1"/>
                </a:tc>
                <a:extLst>
                  <a:ext uri="{0D108BD9-81ED-4DB2-BD59-A6C34878D82A}">
                    <a16:rowId xmlns:a16="http://schemas.microsoft.com/office/drawing/2014/main" val="3878503057"/>
                  </a:ext>
                </a:extLst>
              </a:tr>
              <a:tr h="321018">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Lazy-Write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line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1GB DRAM buffer+32GB PCM</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3~9.7</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限制写回</a:t>
                      </a:r>
                      <a:r>
                        <a:rPr lang="en-US" altLang="zh-CN"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PCM</a:t>
                      </a:r>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的条件</a:t>
                      </a:r>
                    </a:p>
                  </a:txBody>
                  <a:tcPr marL="49399" marR="49399" marT="24699" marB="24699" anchor="ctr" anchorCtr="1"/>
                </a:tc>
                <a:extLst>
                  <a:ext uri="{0D108BD9-81ED-4DB2-BD59-A6C34878D82A}">
                    <a16:rowId xmlns:a16="http://schemas.microsoft.com/office/drawing/2014/main" val="261988803"/>
                  </a:ext>
                </a:extLst>
              </a:tr>
              <a:tr h="321018">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N-Chance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page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256MB DRAM cache+4GB PCM</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8</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多优先级</a:t>
                      </a:r>
                    </a:p>
                  </a:txBody>
                  <a:tcPr marL="49399" marR="49399" marT="24699" marB="24699" anchor="ctr" anchorCtr="1"/>
                </a:tc>
                <a:extLst>
                  <a:ext uri="{0D108BD9-81ED-4DB2-BD59-A6C34878D82A}">
                    <a16:rowId xmlns:a16="http://schemas.microsoft.com/office/drawing/2014/main" val="1677011291"/>
                  </a:ext>
                </a:extLst>
              </a:tr>
              <a:tr h="321018">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Line-Level LRU</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line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pt-BR" altLang="zh-CN" sz="1050" kern="1200" dirty="0">
                          <a:solidFill>
                            <a:schemeClr val="dk1"/>
                          </a:solidFill>
                          <a:effectLst/>
                          <a:latin typeface="Times New Roman" panose="02020603050405020304" pitchFamily="18" charset="0"/>
                          <a:ea typeface="+mn-ea"/>
                          <a:cs typeface="Times New Roman" panose="02020603050405020304" pitchFamily="18" charset="0"/>
                        </a:rPr>
                        <a:t>1MB DRAM buffer+PCM</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改进</a:t>
                      </a:r>
                      <a:r>
                        <a:rPr lang="en-US" altLang="zh-CN"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LRU</a:t>
                      </a:r>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缓存管理策略</a:t>
                      </a:r>
                    </a:p>
                  </a:txBody>
                  <a:tcPr marL="49399" marR="49399" marT="24699" marB="24699" anchor="ctr" anchorCtr="1"/>
                </a:tc>
                <a:extLst>
                  <a:ext uri="{0D108BD9-81ED-4DB2-BD59-A6C34878D82A}">
                    <a16:rowId xmlns:a16="http://schemas.microsoft.com/office/drawing/2014/main" val="2512964177"/>
                  </a:ext>
                </a:extLst>
              </a:tr>
              <a:tr h="592638">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a variation of Lazy-Write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page</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128MB DRAM buffer+1GB PCM</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algn="l" defTabSz="802295" rtl="0" eaLnBrk="1" latinLnBrk="0" hangingPunct="1"/>
                      <a:r>
                        <a:rPr lang="en-US" altLang="zh-CN" sz="1050" kern="1200" dirty="0">
                          <a:solidFill>
                            <a:schemeClr val="dk1"/>
                          </a:solidFill>
                          <a:effectLst/>
                          <a:latin typeface="Times New Roman" panose="02020603050405020304" pitchFamily="18" charset="0"/>
                          <a:ea typeface="+mn-ea"/>
                          <a:cs typeface="Times New Roman" panose="02020603050405020304" pitchFamily="18" charset="0"/>
                        </a:rPr>
                        <a:t>4</a:t>
                      </a:r>
                      <a:endParaRPr lang="zh-CN" altLang="en-US" sz="1050" kern="1200" dirty="0">
                        <a:solidFill>
                          <a:schemeClr val="dk1"/>
                        </a:solidFill>
                        <a:effectLst/>
                        <a:latin typeface="Times New Roman" panose="02020603050405020304" pitchFamily="18" charset="0"/>
                        <a:ea typeface="+mn-ea"/>
                        <a:cs typeface="Times New Roman" panose="02020603050405020304" pitchFamily="18" charset="0"/>
                      </a:endParaRPr>
                    </a:p>
                  </a:txBody>
                  <a:tcPr marL="49399" marR="49399" marT="24699" marB="24699" anchor="ctr" anchorCtr="1"/>
                </a:tc>
                <a:tc>
                  <a:txBody>
                    <a:bodyPr/>
                    <a:lstStyle/>
                    <a:p>
                      <a:pPr marL="0" marR="0" lvl="0" indent="0" algn="l" defTabSz="802295" rtl="0" eaLnBrk="1" fontAlgn="auto" latinLnBrk="0" hangingPunct="1">
                        <a:lnSpc>
                          <a:spcPct val="100000"/>
                        </a:lnSpc>
                        <a:spcBef>
                          <a:spcPts val="0"/>
                        </a:spcBef>
                        <a:spcAft>
                          <a:spcPts val="0"/>
                        </a:spcAft>
                        <a:buClrTx/>
                        <a:buSzTx/>
                        <a:buFontTx/>
                        <a:buNone/>
                        <a:tabLst/>
                        <a:defRPr/>
                      </a:pPr>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基于</a:t>
                      </a:r>
                      <a:r>
                        <a:rPr lang="en-US" altLang="zh-CN"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FIFO</a:t>
                      </a:r>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和</a:t>
                      </a:r>
                      <a:r>
                        <a:rPr lang="en-US" altLang="zh-CN"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LRU</a:t>
                      </a:r>
                      <a:r>
                        <a:rPr lang="zh-CN" altLang="en-US" sz="1050" kern="1200" dirty="0">
                          <a:solidFill>
                            <a:schemeClr val="dk1"/>
                          </a:solidFill>
                          <a:effectLst/>
                          <a:latin typeface="微软雅黑" panose="020B0503020204020204" pitchFamily="34" charset="-122"/>
                          <a:ea typeface="微软雅黑" panose="020B0503020204020204" pitchFamily="34" charset="-122"/>
                          <a:cs typeface="Times New Roman" panose="02020603050405020304" pitchFamily="18" charset="0"/>
                        </a:rPr>
                        <a:t>的主动被动结合的缓存管理</a:t>
                      </a:r>
                    </a:p>
                  </a:txBody>
                  <a:tcPr marL="49399" marR="49399" marT="24699" marB="24699" anchor="ctr" anchorCtr="1"/>
                </a:tc>
                <a:extLst>
                  <a:ext uri="{0D108BD9-81ED-4DB2-BD59-A6C34878D82A}">
                    <a16:rowId xmlns:a16="http://schemas.microsoft.com/office/drawing/2014/main" val="2053117135"/>
                  </a:ext>
                </a:extLst>
              </a:tr>
            </a:tbl>
          </a:graphicData>
        </a:graphic>
      </p:graphicFrame>
      <p:sp>
        <p:nvSpPr>
          <p:cNvPr id="8" name="文本框 7">
            <a:extLst>
              <a:ext uri="{FF2B5EF4-FFF2-40B4-BE49-F238E27FC236}">
                <a16:creationId xmlns:a16="http://schemas.microsoft.com/office/drawing/2014/main" id="{DD417409-AB8F-403B-A184-7EBB1B2CE859}"/>
              </a:ext>
            </a:extLst>
          </p:cNvPr>
          <p:cNvSpPr txBox="1"/>
          <p:nvPr/>
        </p:nvSpPr>
        <p:spPr>
          <a:xfrm>
            <a:off x="5537182" y="1385764"/>
            <a:ext cx="2952328" cy="1815882"/>
          </a:xfrm>
          <a:prstGeom prst="rect">
            <a:avLst/>
          </a:prstGeom>
          <a:noFill/>
        </p:spPr>
        <p:txBody>
          <a:bodyPr wrap="square" rtlCol="0">
            <a:spAutoFit/>
          </a:bodyPr>
          <a:lstStyle/>
          <a:p>
            <a:r>
              <a:rPr lang="zh-CN" altLang="en-US" b="1" dirty="0">
                <a:latin typeface="+mn-ea"/>
              </a:rPr>
              <a:t>总结</a:t>
            </a:r>
            <a:r>
              <a:rPr lang="zh-CN" altLang="en-US" dirty="0">
                <a:latin typeface="+mn-ea"/>
              </a:rPr>
              <a:t>：</a:t>
            </a:r>
            <a:endParaRPr lang="en-US" altLang="zh-CN" dirty="0">
              <a:latin typeface="+mn-ea"/>
            </a:endParaRPr>
          </a:p>
          <a:p>
            <a:r>
              <a:rPr lang="en-US" altLang="zh-CN" dirty="0">
                <a:latin typeface="+mn-ea"/>
              </a:rPr>
              <a:t>DRAM</a:t>
            </a:r>
            <a:r>
              <a:rPr lang="zh-CN" altLang="en-US" dirty="0">
                <a:latin typeface="+mn-ea"/>
              </a:rPr>
              <a:t>缓存技术能够有效地减少</a:t>
            </a:r>
            <a:r>
              <a:rPr lang="en-US" altLang="zh-CN" dirty="0">
                <a:latin typeface="+mn-ea"/>
              </a:rPr>
              <a:t>NVM</a:t>
            </a:r>
            <a:r>
              <a:rPr lang="zh-CN" altLang="en-US" dirty="0">
                <a:latin typeface="+mn-ea"/>
              </a:rPr>
              <a:t>上的写操作，不同算法在</a:t>
            </a:r>
            <a:r>
              <a:rPr lang="zh-CN" altLang="en-US" dirty="0">
                <a:solidFill>
                  <a:srgbClr val="FF0000"/>
                </a:solidFill>
                <a:latin typeface="+mn-ea"/>
              </a:rPr>
              <a:t>缓存大小的设置、何时将数据写回到</a:t>
            </a:r>
            <a:r>
              <a:rPr lang="en-US" altLang="zh-CN" dirty="0">
                <a:solidFill>
                  <a:srgbClr val="FF0000"/>
                </a:solidFill>
                <a:latin typeface="+mn-ea"/>
              </a:rPr>
              <a:t>NVM</a:t>
            </a:r>
            <a:r>
              <a:rPr lang="zh-CN" altLang="en-US" dirty="0">
                <a:solidFill>
                  <a:srgbClr val="FF0000"/>
                </a:solidFill>
                <a:latin typeface="+mn-ea"/>
              </a:rPr>
              <a:t>、替换页的选择</a:t>
            </a:r>
            <a:r>
              <a:rPr lang="zh-CN" altLang="en-US" dirty="0">
                <a:latin typeface="+mn-ea"/>
              </a:rPr>
              <a:t>等方面不尽相同，这些问题也将影响</a:t>
            </a:r>
            <a:r>
              <a:rPr lang="en-US" altLang="zh-CN" dirty="0">
                <a:latin typeface="+mn-ea"/>
              </a:rPr>
              <a:t>NVM</a:t>
            </a:r>
            <a:r>
              <a:rPr lang="zh-CN" altLang="en-US" dirty="0">
                <a:latin typeface="+mn-ea"/>
              </a:rPr>
              <a:t>耐久性提升的效果。</a:t>
            </a:r>
          </a:p>
        </p:txBody>
      </p:sp>
    </p:spTree>
    <p:extLst>
      <p:ext uri="{BB962C8B-B14F-4D97-AF65-F5344CB8AC3E}">
        <p14:creationId xmlns:p14="http://schemas.microsoft.com/office/powerpoint/2010/main" val="1057398946"/>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flipV="1">
            <a:off x="-503993" y="1656060"/>
            <a:ext cx="10009112" cy="663922"/>
          </a:xfrm>
          <a:prstGeom prst="parallelogram">
            <a:avLst>
              <a:gd name="adj" fmla="val 0"/>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3"/>
          <p:cNvSpPr txBox="1"/>
          <p:nvPr/>
        </p:nvSpPr>
        <p:spPr>
          <a:xfrm>
            <a:off x="3276426" y="1728068"/>
            <a:ext cx="2808312" cy="472565"/>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磨损均衡</a:t>
            </a:r>
          </a:p>
        </p:txBody>
      </p:sp>
      <p:sp>
        <p:nvSpPr>
          <p:cNvPr id="11" name="TextBox 13"/>
          <p:cNvSpPr txBox="1"/>
          <p:nvPr/>
        </p:nvSpPr>
        <p:spPr>
          <a:xfrm>
            <a:off x="3924498" y="2576395"/>
            <a:ext cx="2808312" cy="337528"/>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2000" b="1" dirty="0">
                <a:solidFill>
                  <a:srgbClr val="FF0000"/>
                </a:solidFill>
                <a:latin typeface="Arial" panose="020B0604020202020204" pitchFamily="34" charset="0"/>
                <a:ea typeface="微软雅黑" panose="020B0503020204020204" pitchFamily="34" charset="-122"/>
                <a:sym typeface="Arial" panose="020B0604020202020204" pitchFamily="34" charset="0"/>
              </a:rPr>
              <a:t>数据交换</a:t>
            </a:r>
            <a:endParaRPr lang="en-US" sz="2000" b="1" dirty="0">
              <a:solidFill>
                <a:srgbClr val="FF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菱形 2"/>
          <p:cNvSpPr/>
          <p:nvPr/>
        </p:nvSpPr>
        <p:spPr>
          <a:xfrm>
            <a:off x="3420442" y="2584279"/>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144E7DF4-DBC8-4FDC-B996-43CE3CCE0550}"/>
              </a:ext>
            </a:extLst>
          </p:cNvPr>
          <p:cNvSpPr>
            <a:spLocks noGrp="1"/>
          </p:cNvSpPr>
          <p:nvPr>
            <p:ph type="sldNum" sz="quarter" idx="12"/>
          </p:nvPr>
        </p:nvSpPr>
        <p:spPr/>
        <p:txBody>
          <a:bodyPr/>
          <a:lstStyle/>
          <a:p>
            <a:fld id="{0C913308-F349-4B6D-A68A-DD1791B4A57B}" type="slidenum">
              <a:rPr lang="zh-CN" altLang="en-US" smtClean="0"/>
              <a:t>16</a:t>
            </a:fld>
            <a:endParaRPr lang="zh-CN" altLang="en-US"/>
          </a:p>
        </p:txBody>
      </p:sp>
      <p:sp>
        <p:nvSpPr>
          <p:cNvPr id="17" name="TextBox 13">
            <a:extLst>
              <a:ext uri="{FF2B5EF4-FFF2-40B4-BE49-F238E27FC236}">
                <a16:creationId xmlns:a16="http://schemas.microsoft.com/office/drawing/2014/main" id="{236C379A-ADA8-4DE6-9509-3C27967C06FF}"/>
              </a:ext>
            </a:extLst>
          </p:cNvPr>
          <p:cNvSpPr txBox="1"/>
          <p:nvPr/>
        </p:nvSpPr>
        <p:spPr>
          <a:xfrm>
            <a:off x="3924498" y="3173932"/>
            <a:ext cx="2808312" cy="337528"/>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数据移位</a:t>
            </a:r>
            <a:endParaRPr 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菱形 17">
            <a:extLst>
              <a:ext uri="{FF2B5EF4-FFF2-40B4-BE49-F238E27FC236}">
                <a16:creationId xmlns:a16="http://schemas.microsoft.com/office/drawing/2014/main" id="{D27C4496-58D3-427F-8895-1F086FEF53C9}"/>
              </a:ext>
            </a:extLst>
          </p:cNvPr>
          <p:cNvSpPr/>
          <p:nvPr/>
        </p:nvSpPr>
        <p:spPr>
          <a:xfrm>
            <a:off x="3420442" y="3181816"/>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98013180"/>
      </p:ext>
    </p:extLst>
  </p:cSld>
  <p:clrMapOvr>
    <a:masterClrMapping/>
  </p:clrMapOvr>
  <mc:AlternateContent xmlns:mc="http://schemas.openxmlformats.org/markup-compatibility/2006" xmlns:p14="http://schemas.microsoft.com/office/powerpoint/2010/main">
    <mc:Choice Requires="p14">
      <p:transition spd="slow" p14:dur="2000" advTm="8336"/>
    </mc:Choice>
    <mc:Fallback xmlns="">
      <p:transition spd="slow" advTm="8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anim calcmode="lin" valueType="num">
                                      <p:cBhvr>
                                        <p:cTn id="15" dur="500" fill="hold"/>
                                        <p:tgtEl>
                                          <p:spTgt spid="10"/>
                                        </p:tgtEl>
                                        <p:attrNameLst>
                                          <p:attrName>ppt_x</p:attrName>
                                        </p:attrNameLst>
                                      </p:cBhvr>
                                      <p:tavLst>
                                        <p:tav tm="0">
                                          <p:val>
                                            <p:strVal val="#ppt_x"/>
                                          </p:val>
                                        </p:tav>
                                        <p:tav tm="100000">
                                          <p:val>
                                            <p:strVal val="#ppt_x"/>
                                          </p:val>
                                        </p:tav>
                                      </p:tavLst>
                                    </p:anim>
                                    <p:anim calcmode="lin" valueType="num">
                                      <p:cBhvr>
                                        <p:cTn id="16" dur="500" fill="hold"/>
                                        <p:tgtEl>
                                          <p:spTgt spid="10"/>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P spid="11" grpId="0"/>
      <p:bldP spid="3" grpId="0" animBg="1"/>
      <p:bldP spid="17" grpId="0"/>
      <p:bldP spid="1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388843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磨损均衡</a:t>
            </a: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数据交换</a:t>
            </a: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a:xfrm>
            <a:off x="6450806" y="4671624"/>
            <a:ext cx="2100263" cy="268350"/>
          </a:xfrm>
        </p:spPr>
        <p:txBody>
          <a:bodyPr/>
          <a:lstStyle/>
          <a:p>
            <a:fld id="{0C913308-F349-4B6D-A68A-DD1791B4A57B}" type="slidenum">
              <a:rPr lang="zh-CN" altLang="en-US" smtClean="0"/>
              <a:t>17</a:t>
            </a:fld>
            <a:endParaRPr lang="zh-CN" altLang="en-US"/>
          </a:p>
        </p:txBody>
      </p:sp>
      <p:sp>
        <p:nvSpPr>
          <p:cNvPr id="2" name="文本框 1">
            <a:extLst>
              <a:ext uri="{FF2B5EF4-FFF2-40B4-BE49-F238E27FC236}">
                <a16:creationId xmlns:a16="http://schemas.microsoft.com/office/drawing/2014/main" id="{EBF058C0-198C-4923-9181-908C1C0B958F}"/>
              </a:ext>
            </a:extLst>
          </p:cNvPr>
          <p:cNvSpPr txBox="1"/>
          <p:nvPr/>
        </p:nvSpPr>
        <p:spPr>
          <a:xfrm>
            <a:off x="4212530" y="1966157"/>
            <a:ext cx="2796851" cy="1107996"/>
          </a:xfrm>
          <a:prstGeom prst="rect">
            <a:avLst/>
          </a:prstGeom>
          <a:noFill/>
        </p:spPr>
        <p:txBody>
          <a:bodyPr wrap="square" rtlCol="0">
            <a:spAutoFit/>
          </a:bodyPr>
          <a:lstStyle/>
          <a:p>
            <a:r>
              <a:rPr lang="zh-CN" altLang="en-US" b="1" dirty="0"/>
              <a:t>数据交换</a:t>
            </a:r>
            <a:r>
              <a:rPr lang="en-US" altLang="zh-CN" b="1" dirty="0"/>
              <a:t>:</a:t>
            </a:r>
            <a:r>
              <a:rPr lang="zh-CN" altLang="en-US" dirty="0"/>
              <a:t>数据交换技术通过周期性地</a:t>
            </a:r>
            <a:r>
              <a:rPr lang="zh-CN" altLang="en-US" dirty="0">
                <a:solidFill>
                  <a:srgbClr val="FF0000"/>
                </a:solidFill>
              </a:rPr>
              <a:t>交换写频繁页面和写操作次数较少页面中</a:t>
            </a:r>
            <a:r>
              <a:rPr lang="zh-CN" altLang="en-US" dirty="0"/>
              <a:t>的数据来达到磨损均衡的目的。</a:t>
            </a:r>
          </a:p>
        </p:txBody>
      </p:sp>
      <p:pic>
        <p:nvPicPr>
          <p:cNvPr id="8" name="图片 7">
            <a:extLst>
              <a:ext uri="{FF2B5EF4-FFF2-40B4-BE49-F238E27FC236}">
                <a16:creationId xmlns:a16="http://schemas.microsoft.com/office/drawing/2014/main" id="{DEAB4107-341E-415E-AA8A-FE27BB0A2DD7}"/>
              </a:ext>
            </a:extLst>
          </p:cNvPr>
          <p:cNvPicPr>
            <a:picLocks noChangeAspect="1"/>
          </p:cNvPicPr>
          <p:nvPr/>
        </p:nvPicPr>
        <p:blipFill>
          <a:blip r:embed="rId3"/>
          <a:stretch>
            <a:fillRect/>
          </a:stretch>
        </p:blipFill>
        <p:spPr>
          <a:xfrm>
            <a:off x="649188" y="1163794"/>
            <a:ext cx="2796851" cy="2712723"/>
          </a:xfrm>
          <a:prstGeom prst="rect">
            <a:avLst/>
          </a:prstGeom>
        </p:spPr>
      </p:pic>
    </p:spTree>
    <p:extLst>
      <p:ext uri="{BB962C8B-B14F-4D97-AF65-F5344CB8AC3E}">
        <p14:creationId xmlns:p14="http://schemas.microsoft.com/office/powerpoint/2010/main" val="2836490006"/>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388843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磨损均衡</a:t>
            </a: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数据交换</a:t>
            </a: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a:xfrm>
            <a:off x="6450806" y="4671624"/>
            <a:ext cx="2100263" cy="268350"/>
          </a:xfrm>
        </p:spPr>
        <p:txBody>
          <a:bodyPr/>
          <a:lstStyle/>
          <a:p>
            <a:fld id="{0C913308-F349-4B6D-A68A-DD1791B4A57B}" type="slidenum">
              <a:rPr lang="zh-CN" altLang="en-US" smtClean="0"/>
              <a:t>18</a:t>
            </a:fld>
            <a:endParaRPr lang="zh-CN" altLang="en-US"/>
          </a:p>
        </p:txBody>
      </p:sp>
      <p:sp>
        <p:nvSpPr>
          <p:cNvPr id="9" name="文本框 8">
            <a:extLst>
              <a:ext uri="{FF2B5EF4-FFF2-40B4-BE49-F238E27FC236}">
                <a16:creationId xmlns:a16="http://schemas.microsoft.com/office/drawing/2014/main" id="{E62D29F2-FB3E-49A9-9F98-7CFD75309A44}"/>
              </a:ext>
            </a:extLst>
          </p:cNvPr>
          <p:cNvSpPr txBox="1"/>
          <p:nvPr/>
        </p:nvSpPr>
        <p:spPr>
          <a:xfrm>
            <a:off x="648134" y="908101"/>
            <a:ext cx="7704856" cy="4031873"/>
          </a:xfrm>
          <a:prstGeom prst="rect">
            <a:avLst/>
          </a:prstGeom>
          <a:noFill/>
        </p:spPr>
        <p:txBody>
          <a:bodyPr wrap="square" rtlCol="0">
            <a:spAutoFit/>
          </a:bodyPr>
          <a:lstStyle/>
          <a:p>
            <a:r>
              <a:rPr lang="zh-CN" altLang="en-US" b="1" dirty="0"/>
              <a:t>数 据 交 换 策 略 </a:t>
            </a:r>
            <a:r>
              <a:rPr lang="en-US" altLang="zh-CN" b="1" dirty="0"/>
              <a:t>PFFS </a:t>
            </a:r>
            <a:r>
              <a:rPr lang="zh-CN" altLang="en-US" b="1" dirty="0"/>
              <a:t>（</a:t>
            </a:r>
            <a:r>
              <a:rPr lang="en-US" altLang="zh-CN" b="1" dirty="0"/>
              <a:t>Proposed Flash File System</a:t>
            </a:r>
            <a:r>
              <a:rPr lang="zh-CN" altLang="en-US" b="1" dirty="0"/>
              <a:t>）：</a:t>
            </a:r>
            <a:r>
              <a:rPr lang="zh-CN" altLang="en-US" dirty="0"/>
              <a:t>一旦写操作次数最 大的分块与最少的分块之间的写次数差距超过一 定的阈值就执行数据交换操作。</a:t>
            </a:r>
            <a:endParaRPr lang="en-US" altLang="zh-CN" dirty="0"/>
          </a:p>
          <a:p>
            <a:endParaRPr lang="en-US" altLang="zh-CN" dirty="0"/>
          </a:p>
          <a:p>
            <a:r>
              <a:rPr lang="zh-CN" altLang="en-US" b="1" dirty="0"/>
              <a:t>多级数据交换技术：</a:t>
            </a:r>
            <a:r>
              <a:rPr lang="zh-CN" altLang="zh-CN" dirty="0"/>
              <a:t>该方法记录页面中每一个</a:t>
            </a:r>
            <a:r>
              <a:rPr lang="en-US" altLang="zh-CN" dirty="0"/>
              <a:t>line</a:t>
            </a:r>
            <a:r>
              <a:rPr lang="zh-CN" altLang="zh-CN" dirty="0"/>
              <a:t>的写次数，并且根据写次数最大的</a:t>
            </a:r>
            <a:r>
              <a:rPr lang="en-US" altLang="zh-CN" dirty="0"/>
              <a:t>line</a:t>
            </a:r>
            <a:r>
              <a:rPr lang="zh-CN" altLang="zh-CN" dirty="0"/>
              <a:t>来定义所在页面的写次数，当页面的写次数超过阈值时就进行数据交换。这种通过</a:t>
            </a:r>
            <a:r>
              <a:rPr lang="en-US" altLang="zh-CN" dirty="0"/>
              <a:t>line</a:t>
            </a:r>
            <a:r>
              <a:rPr lang="zh-CN" altLang="zh-CN" dirty="0"/>
              <a:t>写次数判断全局写次数的方式不能准确反映一个页面的写操作情况，磨损均衡的过程较为粗略。</a:t>
            </a:r>
            <a:endParaRPr lang="en-US" altLang="zh-CN" dirty="0"/>
          </a:p>
          <a:p>
            <a:endParaRPr lang="en-US" altLang="zh-CN" b="1" dirty="0"/>
          </a:p>
          <a:p>
            <a:r>
              <a:rPr lang="en-US" altLang="zh-CN" b="1" dirty="0"/>
              <a:t>Wear rate leveling</a:t>
            </a:r>
            <a:r>
              <a:rPr lang="zh-CN" altLang="en-US" dirty="0"/>
              <a:t>：通过监测写数据流量以及存储单元承受写操 作的情况来控制损耗均衡的力度，当数据更新分布 较为均匀时提高数据交换的门槛，当写请求访问集 中在少数存储块时降低数据交换的条件来触发更 多的损耗均衡操作。</a:t>
            </a:r>
            <a:endParaRPr lang="zh-CN" altLang="zh-CN" dirty="0"/>
          </a:p>
          <a:p>
            <a:endParaRPr lang="en-US" altLang="zh-CN" dirty="0"/>
          </a:p>
          <a:p>
            <a:r>
              <a:rPr lang="en-US" altLang="zh-CN" b="1" dirty="0"/>
              <a:t>Bloom Filter</a:t>
            </a:r>
            <a:r>
              <a:rPr lang="zh-CN" altLang="en-US" b="1" dirty="0"/>
              <a:t>的磨损均衡算法：</a:t>
            </a:r>
            <a:r>
              <a:rPr lang="zh-CN" altLang="zh-CN" dirty="0"/>
              <a:t>利用</a:t>
            </a:r>
            <a:r>
              <a:rPr lang="en-US" altLang="zh-CN" dirty="0" err="1"/>
              <a:t>BloomFilter</a:t>
            </a:r>
            <a:r>
              <a:rPr lang="zh-CN" altLang="zh-CN" dirty="0"/>
              <a:t>的特性判断数据块的冷热情况，如果数据块对应的</a:t>
            </a:r>
            <a:r>
              <a:rPr lang="en-US" altLang="zh-CN" dirty="0" err="1"/>
              <a:t>BloomFilter</a:t>
            </a:r>
            <a:r>
              <a:rPr lang="zh-CN" altLang="zh-CN" dirty="0"/>
              <a:t>值均超过一定的阈值，那么判定该数据块为热数据块，并与冷数据块进行数据交换。</a:t>
            </a:r>
          </a:p>
          <a:p>
            <a:endParaRPr lang="en-US" altLang="zh-CN" b="1" dirty="0"/>
          </a:p>
        </p:txBody>
      </p:sp>
    </p:spTree>
    <p:extLst>
      <p:ext uri="{BB962C8B-B14F-4D97-AF65-F5344CB8AC3E}">
        <p14:creationId xmlns:p14="http://schemas.microsoft.com/office/powerpoint/2010/main" val="2638885365"/>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表格 9">
            <a:extLst>
              <a:ext uri="{FF2B5EF4-FFF2-40B4-BE49-F238E27FC236}">
                <a16:creationId xmlns:a16="http://schemas.microsoft.com/office/drawing/2014/main" id="{CBC93E4D-0E39-D540-BA93-7371298E6C4E}"/>
              </a:ext>
            </a:extLst>
          </p:cNvPr>
          <p:cNvGraphicFramePr>
            <a:graphicFrameLocks noGrp="1"/>
          </p:cNvGraphicFramePr>
          <p:nvPr>
            <p:extLst>
              <p:ext uri="{D42A27DB-BD31-4B8C-83A1-F6EECF244321}">
                <p14:modId xmlns:p14="http://schemas.microsoft.com/office/powerpoint/2010/main" val="2448321189"/>
              </p:ext>
            </p:extLst>
          </p:nvPr>
        </p:nvGraphicFramePr>
        <p:xfrm>
          <a:off x="180082" y="1697276"/>
          <a:ext cx="5040560" cy="2296277"/>
        </p:xfrm>
        <a:graphic>
          <a:graphicData uri="http://schemas.openxmlformats.org/drawingml/2006/table">
            <a:tbl>
              <a:tblPr firstRow="1" bandRow="1">
                <a:tableStyleId>{5C22544A-7EE6-4342-B048-85BDC9FD1C3A}</a:tableStyleId>
              </a:tblPr>
              <a:tblGrid>
                <a:gridCol w="1260140">
                  <a:extLst>
                    <a:ext uri="{9D8B030D-6E8A-4147-A177-3AD203B41FA5}">
                      <a16:colId xmlns:a16="http://schemas.microsoft.com/office/drawing/2014/main" val="1909050555"/>
                    </a:ext>
                  </a:extLst>
                </a:gridCol>
                <a:gridCol w="1260140">
                  <a:extLst>
                    <a:ext uri="{9D8B030D-6E8A-4147-A177-3AD203B41FA5}">
                      <a16:colId xmlns:a16="http://schemas.microsoft.com/office/drawing/2014/main" val="943005288"/>
                    </a:ext>
                  </a:extLst>
                </a:gridCol>
                <a:gridCol w="1260140">
                  <a:extLst>
                    <a:ext uri="{9D8B030D-6E8A-4147-A177-3AD203B41FA5}">
                      <a16:colId xmlns:a16="http://schemas.microsoft.com/office/drawing/2014/main" val="3978729235"/>
                    </a:ext>
                  </a:extLst>
                </a:gridCol>
                <a:gridCol w="1260140">
                  <a:extLst>
                    <a:ext uri="{9D8B030D-6E8A-4147-A177-3AD203B41FA5}">
                      <a16:colId xmlns:a16="http://schemas.microsoft.com/office/drawing/2014/main" val="2001136878"/>
                    </a:ext>
                  </a:extLst>
                </a:gridCol>
              </a:tblGrid>
              <a:tr h="229976">
                <a:tc>
                  <a:txBody>
                    <a:bodyPr/>
                    <a:lstStyle/>
                    <a:p>
                      <a:pPr marL="0" algn="l" defTabSz="802295" rtl="0" eaLnBrk="1" latinLnBrk="0" hangingPunct="1"/>
                      <a:r>
                        <a:rPr lang="zh-CN" altLang="en-US" sz="800" b="1" kern="1200" dirty="0">
                          <a:solidFill>
                            <a:schemeClr val="lt1"/>
                          </a:solidFill>
                          <a:latin typeface="微软雅黑" panose="020B0503020204020204" pitchFamily="34" charset="-122"/>
                          <a:ea typeface="微软雅黑" panose="020B0503020204020204" pitchFamily="34" charset="-122"/>
                          <a:cs typeface="+mn-cs"/>
                        </a:rPr>
                        <a:t>算法</a:t>
                      </a:r>
                    </a:p>
                  </a:txBody>
                  <a:tcPr marL="56706" marR="56706" marT="28353" marB="28353" anchor="ctr" anchorCtr="1"/>
                </a:tc>
                <a:tc>
                  <a:txBody>
                    <a:bodyPr/>
                    <a:lstStyle/>
                    <a:p>
                      <a:r>
                        <a:rPr lang="zh-CN" altLang="en-US" sz="800" dirty="0"/>
                        <a:t>粒度</a:t>
                      </a:r>
                    </a:p>
                  </a:txBody>
                  <a:tcPr marL="56706" marR="56706" marT="28353" marB="28353" anchor="ctr" anchorCtr="1"/>
                </a:tc>
                <a:tc>
                  <a:txBody>
                    <a:bodyPr/>
                    <a:lstStyle/>
                    <a:p>
                      <a:r>
                        <a:rPr lang="zh-CN" altLang="en-US" sz="800" dirty="0"/>
                        <a:t>架构</a:t>
                      </a:r>
                    </a:p>
                  </a:txBody>
                  <a:tcPr marL="56706" marR="56706" marT="28353" marB="28353" anchor="ctr" anchorCtr="1"/>
                </a:tc>
                <a:tc>
                  <a:txBody>
                    <a:bodyPr/>
                    <a:lstStyle/>
                    <a:p>
                      <a:r>
                        <a:rPr lang="zh-CN" altLang="en-US" sz="800" dirty="0"/>
                        <a:t>触发条件</a:t>
                      </a:r>
                    </a:p>
                  </a:txBody>
                  <a:tcPr marL="56706" marR="56706" marT="28353" marB="28353" anchor="ctr" anchorCtr="1"/>
                </a:tc>
                <a:extLst>
                  <a:ext uri="{0D108BD9-81ED-4DB2-BD59-A6C34878D82A}">
                    <a16:rowId xmlns:a16="http://schemas.microsoft.com/office/drawing/2014/main" val="2714031453"/>
                  </a:ext>
                </a:extLst>
              </a:tr>
              <a:tr h="36726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 altLang="zh-CN" sz="1000" dirty="0">
                          <a:latin typeface="Times New Roman" panose="02020603050405020304" pitchFamily="18" charset="0"/>
                          <a:cs typeface="Times New Roman" panose="02020603050405020304" pitchFamily="18" charset="0"/>
                        </a:rPr>
                        <a:t>Page</a:t>
                      </a:r>
                      <a:r>
                        <a:rPr lang="zh-CN" altLang="en-US" sz="1000" dirty="0">
                          <a:latin typeface="Times New Roman" panose="02020603050405020304" pitchFamily="18" charset="0"/>
                          <a:cs typeface="Times New Roman" panose="02020603050405020304" pitchFamily="18" charset="0"/>
                        </a:rPr>
                        <a:t> </a:t>
                      </a:r>
                      <a:r>
                        <a:rPr lang="en" altLang="zh-CN" sz="1000" dirty="0">
                          <a:latin typeface="Times New Roman" panose="02020603050405020304" pitchFamily="18" charset="0"/>
                          <a:cs typeface="Times New Roman" panose="02020603050405020304" pitchFamily="18" charset="0"/>
                        </a:rPr>
                        <a:t>swapping</a:t>
                      </a:r>
                      <a:endParaRPr lang="zh-CN" altLang="en-US" sz="1000" dirty="0">
                        <a:latin typeface="Times New Roman" panose="02020603050405020304" pitchFamily="18" charset="0"/>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 altLang="zh-CN" sz="1000" kern="1200" dirty="0">
                          <a:solidFill>
                            <a:schemeClr val="dk1"/>
                          </a:solidFill>
                          <a:latin typeface="Times New Roman" panose="02020603050405020304" pitchFamily="18" charset="0"/>
                          <a:ea typeface="+mn-ea"/>
                          <a:cs typeface="Times New Roman" panose="02020603050405020304" pitchFamily="18" charset="0"/>
                        </a:rPr>
                        <a:t>page </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 altLang="zh-CN" sz="1000" kern="1200" dirty="0">
                          <a:solidFill>
                            <a:schemeClr val="dk1"/>
                          </a:solidFill>
                          <a:latin typeface="Times New Roman" panose="02020603050405020304" pitchFamily="18" charset="0"/>
                          <a:ea typeface="+mn-ea"/>
                          <a:cs typeface="Times New Roman" panose="02020603050405020304" pitchFamily="18" charset="0"/>
                        </a:rPr>
                        <a:t>1GB</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 altLang="zh-CN" sz="1000" kern="1200" dirty="0">
                          <a:solidFill>
                            <a:schemeClr val="dk1"/>
                          </a:solidFill>
                          <a:latin typeface="Times New Roman" panose="02020603050405020304" pitchFamily="18" charset="0"/>
                          <a:ea typeface="+mn-ea"/>
                          <a:cs typeface="Times New Roman" panose="02020603050405020304" pitchFamily="18" charset="0"/>
                        </a:rPr>
                        <a:t>DRAM+3GB</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 altLang="zh-CN" sz="1000" kern="1200" dirty="0">
                          <a:solidFill>
                            <a:schemeClr val="dk1"/>
                          </a:solidFill>
                          <a:latin typeface="Times New Roman" panose="02020603050405020304" pitchFamily="18" charset="0"/>
                          <a:ea typeface="+mn-ea"/>
                          <a:cs typeface="Times New Roman" panose="02020603050405020304" pitchFamily="18" charset="0"/>
                        </a:rPr>
                        <a:t>P CM</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 altLang="zh-CN" sz="1000" kern="1200" dirty="0">
                          <a:solidFill>
                            <a:schemeClr val="dk1"/>
                          </a:solidFill>
                          <a:latin typeface="Times New Roman" panose="02020603050405020304" pitchFamily="18" charset="0"/>
                          <a:ea typeface="+mn-ea"/>
                          <a:cs typeface="Times New Roman" panose="02020603050405020304" pitchFamily="18" charset="0"/>
                        </a:rPr>
                        <a:t>main</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 altLang="zh-CN" sz="1000" kern="1200" dirty="0">
                          <a:solidFill>
                            <a:schemeClr val="dk1"/>
                          </a:solidFill>
                          <a:latin typeface="Times New Roman" panose="02020603050405020304" pitchFamily="18" charset="0"/>
                          <a:ea typeface="+mn-ea"/>
                          <a:cs typeface="Times New Roman" panose="02020603050405020304" pitchFamily="18" charset="0"/>
                        </a:rPr>
                        <a:t>memory</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0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页面写次数超过阈值</a:t>
                      </a:r>
                    </a:p>
                  </a:txBody>
                  <a:tcPr marL="56706" marR="56706" marT="28353" marB="28353" anchor="ctr" anchorCtr="1"/>
                </a:tc>
                <a:extLst>
                  <a:ext uri="{0D108BD9-81ED-4DB2-BD59-A6C34878D82A}">
                    <a16:rowId xmlns:a16="http://schemas.microsoft.com/office/drawing/2014/main" val="1965395149"/>
                  </a:ext>
                </a:extLst>
              </a:tr>
              <a:tr h="36726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 altLang="zh-CN" sz="1000" kern="1200" dirty="0">
                          <a:solidFill>
                            <a:schemeClr val="dk1"/>
                          </a:solidFill>
                          <a:latin typeface="Times New Roman" panose="02020603050405020304" pitchFamily="18" charset="0"/>
                          <a:ea typeface="+mn-ea"/>
                          <a:cs typeface="Times New Roman" panose="02020603050405020304" pitchFamily="18" charset="0"/>
                        </a:rPr>
                        <a:t>PFFS</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 altLang="zh-CN" sz="1000" kern="1200" dirty="0">
                          <a:solidFill>
                            <a:schemeClr val="dk1"/>
                          </a:solidFill>
                          <a:latin typeface="Times New Roman" panose="02020603050405020304" pitchFamily="18" charset="0"/>
                          <a:ea typeface="+mn-ea"/>
                          <a:cs typeface="Times New Roman" panose="02020603050405020304" pitchFamily="18" charset="0"/>
                        </a:rPr>
                        <a:t>segment</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err="1">
                          <a:solidFill>
                            <a:schemeClr val="dk1"/>
                          </a:solidFill>
                          <a:latin typeface="Times New Roman" panose="02020603050405020304" pitchFamily="18" charset="0"/>
                          <a:ea typeface="+mn-ea"/>
                          <a:cs typeface="Times New Roman" panose="02020603050405020304" pitchFamily="18" charset="0"/>
                        </a:rPr>
                        <a:t>PCM+Flash</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0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段间写操作之差超过阈值</a:t>
                      </a:r>
                    </a:p>
                  </a:txBody>
                  <a:tcPr marL="56706" marR="56706" marT="28353" marB="28353" anchor="ctr" anchorCtr="1"/>
                </a:tc>
                <a:extLst>
                  <a:ext uri="{0D108BD9-81ED-4DB2-BD59-A6C34878D82A}">
                    <a16:rowId xmlns:a16="http://schemas.microsoft.com/office/drawing/2014/main" val="3368273959"/>
                  </a:ext>
                </a:extLst>
              </a:tr>
              <a:tr h="36726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Segment</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swapping</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segment</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4MB</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DRAM</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cache+4GB</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PCM</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0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定期互换段的高部与低部数据</a:t>
                      </a:r>
                    </a:p>
                  </a:txBody>
                  <a:tcPr marL="56706" marR="56706" marT="28353" marB="28353" anchor="ctr" anchorCtr="1"/>
                </a:tc>
                <a:extLst>
                  <a:ext uri="{0D108BD9-81ED-4DB2-BD59-A6C34878D82A}">
                    <a16:rowId xmlns:a16="http://schemas.microsoft.com/office/drawing/2014/main" val="1135976529"/>
                  </a:ext>
                </a:extLst>
              </a:tr>
              <a:tr h="36726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Data</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swapping</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page</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1MB</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DRAM</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buffer</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+PCM</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0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页内最大</a:t>
                      </a:r>
                      <a:r>
                        <a:rPr lang="en-US" altLang="zh-CN" sz="10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line</a:t>
                      </a:r>
                      <a:r>
                        <a:rPr lang="zh-CN" altLang="en-US" sz="10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写操作超过阈值</a:t>
                      </a:r>
                    </a:p>
                  </a:txBody>
                  <a:tcPr marL="56706" marR="56706" marT="28353" marB="28353" anchor="ctr" anchorCtr="1"/>
                </a:tc>
                <a:extLst>
                  <a:ext uri="{0D108BD9-81ED-4DB2-BD59-A6C34878D82A}">
                    <a16:rowId xmlns:a16="http://schemas.microsoft.com/office/drawing/2014/main" val="2456212703"/>
                  </a:ext>
                </a:extLst>
              </a:tr>
              <a:tr h="229976">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Wear</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rate</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leveling</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page</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Pure</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2GB</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PCM</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0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动态调整均衡力度</a:t>
                      </a:r>
                    </a:p>
                  </a:txBody>
                  <a:tcPr marL="56706" marR="56706" marT="28353" marB="28353" anchor="ctr" anchorCtr="1"/>
                </a:tc>
                <a:extLst>
                  <a:ext uri="{0D108BD9-81ED-4DB2-BD59-A6C34878D82A}">
                    <a16:rowId xmlns:a16="http://schemas.microsoft.com/office/drawing/2014/main" val="220659992"/>
                  </a:ext>
                </a:extLst>
              </a:tr>
              <a:tr h="367265">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Bloom</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Filter</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based</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method</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Page</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64Byte</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000" kern="1200" dirty="0">
                          <a:solidFill>
                            <a:schemeClr val="dk1"/>
                          </a:solidFill>
                          <a:latin typeface="Times New Roman" panose="02020603050405020304" pitchFamily="18" charset="0"/>
                          <a:ea typeface="+mn-ea"/>
                          <a:cs typeface="Times New Roman" panose="02020603050405020304" pitchFamily="18" charset="0"/>
                        </a:rPr>
                        <a:t>1GB</a:t>
                      </a:r>
                      <a:r>
                        <a:rPr lang="zh-CN" altLang="en-US" sz="10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000" kern="1200" dirty="0">
                          <a:solidFill>
                            <a:schemeClr val="dk1"/>
                          </a:solidFill>
                          <a:latin typeface="Times New Roman" panose="02020603050405020304" pitchFamily="18" charset="0"/>
                          <a:ea typeface="+mn-ea"/>
                          <a:cs typeface="Times New Roman" panose="02020603050405020304" pitchFamily="18" charset="0"/>
                        </a:rPr>
                        <a:t>PCM</a:t>
                      </a:r>
                      <a:endParaRPr lang="zh-CN" altLang="en-US" sz="1000" kern="1200" dirty="0">
                        <a:solidFill>
                          <a:schemeClr val="dk1"/>
                        </a:solidFill>
                        <a:latin typeface="Times New Roman" panose="02020603050405020304" pitchFamily="18" charset="0"/>
                        <a:ea typeface="+mn-ea"/>
                        <a:cs typeface="Times New Roman" panose="02020603050405020304" pitchFamily="18" charset="0"/>
                      </a:endParaRPr>
                    </a:p>
                  </a:txBody>
                  <a:tcPr marL="56706" marR="56706" marT="28353" marB="28353"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0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布隆过滤超过阈值</a:t>
                      </a:r>
                    </a:p>
                  </a:txBody>
                  <a:tcPr marL="56706" marR="56706" marT="28353" marB="28353" anchor="ctr" anchorCtr="1"/>
                </a:tc>
                <a:extLst>
                  <a:ext uri="{0D108BD9-81ED-4DB2-BD59-A6C34878D82A}">
                    <a16:rowId xmlns:a16="http://schemas.microsoft.com/office/drawing/2014/main" val="4053024607"/>
                  </a:ext>
                </a:extLst>
              </a:tr>
            </a:tbl>
          </a:graphicData>
        </a:graphic>
      </p:graphicFrame>
      <p:sp>
        <p:nvSpPr>
          <p:cNvPr id="2" name="灯片编号占位符 1">
            <a:extLst>
              <a:ext uri="{FF2B5EF4-FFF2-40B4-BE49-F238E27FC236}">
                <a16:creationId xmlns:a16="http://schemas.microsoft.com/office/drawing/2014/main" id="{94A04483-8013-424F-A164-BA9F250A16E3}"/>
              </a:ext>
            </a:extLst>
          </p:cNvPr>
          <p:cNvSpPr>
            <a:spLocks noGrp="1"/>
          </p:cNvSpPr>
          <p:nvPr>
            <p:ph type="sldNum" sz="quarter" idx="12"/>
          </p:nvPr>
        </p:nvSpPr>
        <p:spPr/>
        <p:txBody>
          <a:bodyPr/>
          <a:lstStyle/>
          <a:p>
            <a:fld id="{0C913308-F349-4B6D-A68A-DD1791B4A57B}" type="slidenum">
              <a:rPr lang="zh-CN" altLang="en-US" smtClean="0"/>
              <a:t>19</a:t>
            </a:fld>
            <a:endParaRPr lang="zh-CN" altLang="en-US"/>
          </a:p>
        </p:txBody>
      </p:sp>
      <p:sp>
        <p:nvSpPr>
          <p:cNvPr id="6" name="矩形 5">
            <a:extLst>
              <a:ext uri="{FF2B5EF4-FFF2-40B4-BE49-F238E27FC236}">
                <a16:creationId xmlns:a16="http://schemas.microsoft.com/office/drawing/2014/main" id="{FF786F09-0C17-4B56-8980-6138170D69AD}"/>
              </a:ext>
            </a:extLst>
          </p:cNvPr>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a:extLst>
              <a:ext uri="{FF2B5EF4-FFF2-40B4-BE49-F238E27FC236}">
                <a16:creationId xmlns:a16="http://schemas.microsoft.com/office/drawing/2014/main" id="{E4525819-97A0-4B9A-A60F-675693AC8087}"/>
              </a:ext>
            </a:extLst>
          </p:cNvPr>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TextBox 13">
            <a:extLst>
              <a:ext uri="{FF2B5EF4-FFF2-40B4-BE49-F238E27FC236}">
                <a16:creationId xmlns:a16="http://schemas.microsoft.com/office/drawing/2014/main" id="{164C2CE5-D19E-4B33-B655-2AF129BBD632}"/>
              </a:ext>
            </a:extLst>
          </p:cNvPr>
          <p:cNvSpPr txBox="1"/>
          <p:nvPr/>
        </p:nvSpPr>
        <p:spPr>
          <a:xfrm>
            <a:off x="684138" y="272139"/>
            <a:ext cx="388843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磨损均衡</a:t>
            </a: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数据交换</a:t>
            </a:r>
          </a:p>
        </p:txBody>
      </p:sp>
      <p:sp>
        <p:nvSpPr>
          <p:cNvPr id="9" name="文本框 8">
            <a:extLst>
              <a:ext uri="{FF2B5EF4-FFF2-40B4-BE49-F238E27FC236}">
                <a16:creationId xmlns:a16="http://schemas.microsoft.com/office/drawing/2014/main" id="{6A6F1EEC-CEB0-437E-A928-BBABCCB96EB8}"/>
              </a:ext>
            </a:extLst>
          </p:cNvPr>
          <p:cNvSpPr txBox="1"/>
          <p:nvPr/>
        </p:nvSpPr>
        <p:spPr>
          <a:xfrm>
            <a:off x="-35942" y="1245498"/>
            <a:ext cx="5441792" cy="338554"/>
          </a:xfrm>
          <a:prstGeom prst="rect">
            <a:avLst/>
          </a:prstGeom>
          <a:noFill/>
        </p:spPr>
        <p:txBody>
          <a:bodyPr wrap="square" rtlCol="0">
            <a:spAutoFit/>
          </a:bodyPr>
          <a:lstStyle/>
          <a:p>
            <a:pPr algn="ctr"/>
            <a:r>
              <a:rPr lang="zh-CN" altLang="en-US" dirty="0">
                <a:latin typeface="微软雅黑" panose="020B0503020204020204" pitchFamily="34" charset="-122"/>
                <a:ea typeface="微软雅黑" panose="020B0503020204020204" pitchFamily="34" charset="-122"/>
              </a:rPr>
              <a:t>数据交换方法汇总</a:t>
            </a:r>
            <a:endParaRPr lang="en-US" altLang="zh-CN" dirty="0">
              <a:latin typeface="微软雅黑" panose="020B0503020204020204" pitchFamily="34" charset="-122"/>
              <a:ea typeface="微软雅黑" panose="020B0503020204020204" pitchFamily="34" charset="-122"/>
            </a:endParaRPr>
          </a:p>
        </p:txBody>
      </p:sp>
      <p:sp>
        <p:nvSpPr>
          <p:cNvPr id="11" name="矩形 10">
            <a:extLst>
              <a:ext uri="{FF2B5EF4-FFF2-40B4-BE49-F238E27FC236}">
                <a16:creationId xmlns:a16="http://schemas.microsoft.com/office/drawing/2014/main" id="{B479CE68-FD01-4D4D-8D1E-888B73C79693}"/>
              </a:ext>
            </a:extLst>
          </p:cNvPr>
          <p:cNvSpPr/>
          <p:nvPr/>
        </p:nvSpPr>
        <p:spPr>
          <a:xfrm>
            <a:off x="5405850" y="1584052"/>
            <a:ext cx="3240360" cy="2062103"/>
          </a:xfrm>
          <a:prstGeom prst="rect">
            <a:avLst/>
          </a:prstGeom>
        </p:spPr>
        <p:txBody>
          <a:bodyPr wrap="square">
            <a:spAutoFit/>
          </a:bodyPr>
          <a:lstStyle/>
          <a:p>
            <a:r>
              <a:rPr lang="zh-CN" altLang="en-US" dirty="0">
                <a:latin typeface="+mn-ea"/>
              </a:rPr>
              <a:t>总结：</a:t>
            </a:r>
            <a:endParaRPr lang="en-US" altLang="zh-CN" dirty="0">
              <a:latin typeface="+mn-ea"/>
            </a:endParaRPr>
          </a:p>
          <a:p>
            <a:r>
              <a:rPr lang="zh-CN" altLang="en-US" dirty="0">
                <a:latin typeface="+mn-ea"/>
              </a:rPr>
              <a:t>数据交换能够实现写操作过于集中的数据块与冷数据块进行地址映射的改变，但是监测数据块 写操作数量需要消耗一定的存储空间，同时对于动态变化的数据流，通过特定阈值触发交换操作的静态方式会导致不必要的数据交换 。</a:t>
            </a:r>
            <a:endParaRPr lang="en-US" altLang="zh-CN" dirty="0">
              <a:latin typeface="+mn-ea"/>
            </a:endParaRPr>
          </a:p>
        </p:txBody>
      </p:sp>
    </p:spTree>
    <p:extLst>
      <p:ext uri="{BB962C8B-B14F-4D97-AF65-F5344CB8AC3E}">
        <p14:creationId xmlns:p14="http://schemas.microsoft.com/office/powerpoint/2010/main" val="4125265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flipV="1">
            <a:off x="3690540" y="1021184"/>
            <a:ext cx="5904656" cy="432048"/>
          </a:xfrm>
          <a:prstGeom prst="parallelogram">
            <a:avLst>
              <a:gd name="adj" fmla="val 79885"/>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13"/>
          <p:cNvSpPr txBox="1"/>
          <p:nvPr/>
        </p:nvSpPr>
        <p:spPr>
          <a:xfrm>
            <a:off x="17834" y="1070745"/>
            <a:ext cx="1799794" cy="472565"/>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800" b="1" dirty="0">
                <a:solidFill>
                  <a:srgbClr val="0170C1"/>
                </a:solidFill>
                <a:latin typeface="Arial" panose="020B0604020202020204" pitchFamily="34" charset="0"/>
                <a:ea typeface="微软雅黑" panose="020B0503020204020204" pitchFamily="34" charset="-122"/>
                <a:sym typeface="Arial" panose="020B0604020202020204" pitchFamily="34" charset="0"/>
              </a:rPr>
              <a:t>目录</a:t>
            </a:r>
            <a:endParaRPr lang="en-US" sz="2800" b="1" dirty="0">
              <a:solidFill>
                <a:srgbClr val="0170C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8" name="直接连接符 7"/>
          <p:cNvCxnSpPr/>
          <p:nvPr/>
        </p:nvCxnSpPr>
        <p:spPr>
          <a:xfrm flipV="1">
            <a:off x="1385580" y="1174020"/>
            <a:ext cx="0" cy="266016"/>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3"/>
          <p:cNvSpPr txBox="1"/>
          <p:nvPr/>
        </p:nvSpPr>
        <p:spPr>
          <a:xfrm>
            <a:off x="1313572" y="1079996"/>
            <a:ext cx="2304256" cy="469552"/>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en-US" altLang="zh-CN" sz="2800" b="1" dirty="0">
                <a:solidFill>
                  <a:srgbClr val="0170C1"/>
                </a:solidFill>
                <a:latin typeface="Arial" panose="020B0604020202020204" pitchFamily="34" charset="0"/>
                <a:ea typeface="微软雅黑" panose="020B0503020204020204" pitchFamily="34" charset="-122"/>
                <a:sym typeface="Arial" panose="020B0604020202020204" pitchFamily="34" charset="0"/>
              </a:rPr>
              <a:t>CONTENTS</a:t>
            </a:r>
            <a:endParaRPr lang="en-US" sz="2800" b="1" dirty="0">
              <a:solidFill>
                <a:srgbClr val="0170C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5" name="组合 4">
            <a:extLst>
              <a:ext uri="{FF2B5EF4-FFF2-40B4-BE49-F238E27FC236}">
                <a16:creationId xmlns:a16="http://schemas.microsoft.com/office/drawing/2014/main" id="{AF200A74-38BD-4216-A453-1113EDB8A22C}"/>
              </a:ext>
            </a:extLst>
          </p:cNvPr>
          <p:cNvGrpSpPr/>
          <p:nvPr/>
        </p:nvGrpSpPr>
        <p:grpSpPr>
          <a:xfrm>
            <a:off x="3132410" y="1809457"/>
            <a:ext cx="3672408" cy="404983"/>
            <a:chOff x="3060402" y="1712299"/>
            <a:chExt cx="3672408" cy="404983"/>
          </a:xfrm>
        </p:grpSpPr>
        <p:sp>
          <p:nvSpPr>
            <p:cNvPr id="13" name="TextBox 13"/>
            <p:cNvSpPr txBox="1"/>
            <p:nvPr/>
          </p:nvSpPr>
          <p:spPr>
            <a:xfrm>
              <a:off x="4428554" y="1712299"/>
              <a:ext cx="2304256" cy="404983"/>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400" b="1" dirty="0">
                  <a:solidFill>
                    <a:srgbClr val="0170C1"/>
                  </a:solidFill>
                  <a:latin typeface="Arial" panose="020B0604020202020204" pitchFamily="34" charset="0"/>
                  <a:ea typeface="微软雅黑" panose="020B0503020204020204" pitchFamily="34" charset="-122"/>
                  <a:sym typeface="Arial" panose="020B0604020202020204" pitchFamily="34" charset="0"/>
                </a:rPr>
                <a:t>研究背景</a:t>
              </a:r>
              <a:endParaRPr lang="en-US" sz="2400" b="1" dirty="0">
                <a:solidFill>
                  <a:srgbClr val="0170C1"/>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TextBox 13"/>
            <p:cNvSpPr txBox="1"/>
            <p:nvPr/>
          </p:nvSpPr>
          <p:spPr>
            <a:xfrm>
              <a:off x="3060402" y="1712299"/>
              <a:ext cx="2304256" cy="402418"/>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en-US" altLang="zh-CN" sz="2400" b="1" dirty="0">
                  <a:solidFill>
                    <a:srgbClr val="0170C1"/>
                  </a:solidFill>
                  <a:latin typeface="Arial" panose="020B0604020202020204" pitchFamily="34" charset="0"/>
                  <a:ea typeface="微软雅黑" panose="020B0503020204020204" pitchFamily="34" charset="-122"/>
                  <a:sym typeface="Arial" panose="020B0604020202020204" pitchFamily="34" charset="0"/>
                </a:rPr>
                <a:t>01</a:t>
              </a:r>
              <a:endParaRPr lang="en-US" sz="2400" b="1" dirty="0">
                <a:solidFill>
                  <a:srgbClr val="0170C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7" name="直接连接符 26"/>
            <p:cNvCxnSpPr>
              <a:cxnSpLocks/>
            </p:cNvCxnSpPr>
            <p:nvPr/>
          </p:nvCxnSpPr>
          <p:spPr>
            <a:xfrm>
              <a:off x="4500562" y="1728068"/>
              <a:ext cx="0" cy="386649"/>
            </a:xfrm>
            <a:prstGeom prst="line">
              <a:avLst/>
            </a:prstGeom>
            <a:ln w="25400"/>
          </p:spPr>
          <p:style>
            <a:lnRef idx="1">
              <a:schemeClr val="accent1"/>
            </a:lnRef>
            <a:fillRef idx="0">
              <a:schemeClr val="accent1"/>
            </a:fillRef>
            <a:effectRef idx="0">
              <a:schemeClr val="accent1"/>
            </a:effectRef>
            <a:fontRef idx="minor">
              <a:schemeClr val="tx1"/>
            </a:fontRef>
          </p:style>
        </p:cxnSp>
      </p:grpSp>
      <p:grpSp>
        <p:nvGrpSpPr>
          <p:cNvPr id="3" name="组合 2">
            <a:extLst>
              <a:ext uri="{FF2B5EF4-FFF2-40B4-BE49-F238E27FC236}">
                <a16:creationId xmlns:a16="http://schemas.microsoft.com/office/drawing/2014/main" id="{73CE6751-57E9-44F2-B460-3A47E4D5BB0E}"/>
              </a:ext>
            </a:extLst>
          </p:cNvPr>
          <p:cNvGrpSpPr/>
          <p:nvPr/>
        </p:nvGrpSpPr>
        <p:grpSpPr>
          <a:xfrm>
            <a:off x="4026156" y="2944319"/>
            <a:ext cx="3572618" cy="404983"/>
            <a:chOff x="3492450" y="2304132"/>
            <a:chExt cx="3572618" cy="404983"/>
          </a:xfrm>
        </p:grpSpPr>
        <p:sp>
          <p:nvSpPr>
            <p:cNvPr id="14" name="TextBox 13"/>
            <p:cNvSpPr txBox="1"/>
            <p:nvPr/>
          </p:nvSpPr>
          <p:spPr>
            <a:xfrm>
              <a:off x="4760812" y="2304132"/>
              <a:ext cx="2304256" cy="404983"/>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400" b="1" dirty="0">
                  <a:solidFill>
                    <a:srgbClr val="0170C1"/>
                  </a:solidFill>
                  <a:latin typeface="Arial" panose="020B0604020202020204" pitchFamily="34" charset="0"/>
                  <a:ea typeface="微软雅黑" panose="020B0503020204020204" pitchFamily="34" charset="-122"/>
                  <a:sym typeface="Arial" panose="020B0604020202020204" pitchFamily="34" charset="0"/>
                </a:rPr>
                <a:t>解决方案</a:t>
              </a:r>
              <a:endParaRPr lang="en-US" sz="2400" b="1" dirty="0">
                <a:solidFill>
                  <a:srgbClr val="0170C1"/>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TextBox 13"/>
            <p:cNvSpPr txBox="1"/>
            <p:nvPr/>
          </p:nvSpPr>
          <p:spPr>
            <a:xfrm>
              <a:off x="3492450" y="2304132"/>
              <a:ext cx="2304256" cy="402418"/>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en-US" altLang="zh-CN" sz="2400" b="1" dirty="0">
                  <a:solidFill>
                    <a:srgbClr val="0170C1"/>
                  </a:solidFill>
                  <a:latin typeface="Arial" panose="020B0604020202020204" pitchFamily="34" charset="0"/>
                  <a:ea typeface="微软雅黑" panose="020B0503020204020204" pitchFamily="34" charset="-122"/>
                  <a:sym typeface="Arial" panose="020B0604020202020204" pitchFamily="34" charset="0"/>
                </a:rPr>
                <a:t>02</a:t>
              </a:r>
              <a:endParaRPr lang="en-US" sz="2400" b="1" dirty="0">
                <a:solidFill>
                  <a:srgbClr val="0170C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8" name="直接连接符 27"/>
            <p:cNvCxnSpPr>
              <a:cxnSpLocks/>
            </p:cNvCxnSpPr>
            <p:nvPr/>
          </p:nvCxnSpPr>
          <p:spPr>
            <a:xfrm>
              <a:off x="4932610" y="2304132"/>
              <a:ext cx="0" cy="402418"/>
            </a:xfrm>
            <a:prstGeom prst="line">
              <a:avLst/>
            </a:prstGeom>
            <a:ln w="25400"/>
          </p:spPr>
          <p:style>
            <a:lnRef idx="1">
              <a:schemeClr val="accent1"/>
            </a:lnRef>
            <a:fillRef idx="0">
              <a:schemeClr val="accent1"/>
            </a:fillRef>
            <a:effectRef idx="0">
              <a:schemeClr val="accent1"/>
            </a:effectRef>
            <a:fontRef idx="minor">
              <a:schemeClr val="tx1"/>
            </a:fontRef>
          </p:style>
        </p:cxnSp>
      </p:grpSp>
      <p:grpSp>
        <p:nvGrpSpPr>
          <p:cNvPr id="2" name="组合 1">
            <a:extLst>
              <a:ext uri="{FF2B5EF4-FFF2-40B4-BE49-F238E27FC236}">
                <a16:creationId xmlns:a16="http://schemas.microsoft.com/office/drawing/2014/main" id="{2BF41A2A-85C5-4A48-A221-BB4A7A4C3861}"/>
              </a:ext>
            </a:extLst>
          </p:cNvPr>
          <p:cNvGrpSpPr/>
          <p:nvPr/>
        </p:nvGrpSpPr>
        <p:grpSpPr>
          <a:xfrm>
            <a:off x="4660337" y="3908146"/>
            <a:ext cx="3656649" cy="421569"/>
            <a:chOff x="3852490" y="2916466"/>
            <a:chExt cx="3656649" cy="421569"/>
          </a:xfrm>
        </p:grpSpPr>
        <p:sp>
          <p:nvSpPr>
            <p:cNvPr id="15" name="TextBox 14"/>
            <p:cNvSpPr txBox="1"/>
            <p:nvPr/>
          </p:nvSpPr>
          <p:spPr>
            <a:xfrm>
              <a:off x="5204883" y="2933052"/>
              <a:ext cx="2304256" cy="404983"/>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400" b="1" dirty="0">
                  <a:solidFill>
                    <a:srgbClr val="0170C1"/>
                  </a:solidFill>
                  <a:latin typeface="Arial" panose="020B0604020202020204" pitchFamily="34" charset="0"/>
                  <a:ea typeface="微软雅黑" panose="020B0503020204020204" pitchFamily="34" charset="-122"/>
                  <a:sym typeface="Arial" panose="020B0604020202020204" pitchFamily="34" charset="0"/>
                </a:rPr>
                <a:t>总结展望</a:t>
              </a:r>
              <a:endParaRPr lang="en-US" sz="2400" b="1" dirty="0">
                <a:solidFill>
                  <a:srgbClr val="0170C1"/>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3"/>
            <p:cNvSpPr txBox="1"/>
            <p:nvPr/>
          </p:nvSpPr>
          <p:spPr>
            <a:xfrm>
              <a:off x="3852490" y="2916466"/>
              <a:ext cx="2304256" cy="402418"/>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en-US" altLang="zh-CN" sz="2400" b="1" dirty="0">
                  <a:solidFill>
                    <a:srgbClr val="0170C1"/>
                  </a:solidFill>
                  <a:latin typeface="Arial" panose="020B0604020202020204" pitchFamily="34" charset="0"/>
                  <a:ea typeface="微软雅黑" panose="020B0503020204020204" pitchFamily="34" charset="-122"/>
                  <a:sym typeface="Arial" panose="020B0604020202020204" pitchFamily="34" charset="0"/>
                </a:rPr>
                <a:t>03</a:t>
              </a:r>
              <a:endParaRPr lang="en-US" sz="2400" b="1" dirty="0">
                <a:solidFill>
                  <a:srgbClr val="0170C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32" name="直接连接符 31"/>
            <p:cNvCxnSpPr>
              <a:cxnSpLocks/>
            </p:cNvCxnSpPr>
            <p:nvPr/>
          </p:nvCxnSpPr>
          <p:spPr>
            <a:xfrm>
              <a:off x="5292650" y="2952204"/>
              <a:ext cx="0" cy="366680"/>
            </a:xfrm>
            <a:prstGeom prst="line">
              <a:avLst/>
            </a:prstGeom>
            <a:ln w="25400"/>
          </p:spPr>
          <p:style>
            <a:lnRef idx="1">
              <a:schemeClr val="accent1"/>
            </a:lnRef>
            <a:fillRef idx="0">
              <a:schemeClr val="accent1"/>
            </a:fillRef>
            <a:effectRef idx="0">
              <a:schemeClr val="accent1"/>
            </a:effectRef>
            <a:fontRef idx="minor">
              <a:schemeClr val="tx1"/>
            </a:fontRef>
          </p:style>
        </p:cxnSp>
      </p:grpSp>
      <p:sp>
        <p:nvSpPr>
          <p:cNvPr id="35" name="平行四边形 34"/>
          <p:cNvSpPr/>
          <p:nvPr/>
        </p:nvSpPr>
        <p:spPr>
          <a:xfrm flipV="1">
            <a:off x="-2772246" y="1800076"/>
            <a:ext cx="8424936" cy="2592288"/>
          </a:xfrm>
          <a:prstGeom prst="parallelogram">
            <a:avLst>
              <a:gd name="adj" fmla="val 74286"/>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灯片编号占位符 23">
            <a:extLst>
              <a:ext uri="{FF2B5EF4-FFF2-40B4-BE49-F238E27FC236}">
                <a16:creationId xmlns:a16="http://schemas.microsoft.com/office/drawing/2014/main" id="{AFAE5CCB-9024-4915-AAEF-CB6DE51609C7}"/>
              </a:ext>
            </a:extLst>
          </p:cNvPr>
          <p:cNvSpPr>
            <a:spLocks noGrp="1"/>
          </p:cNvSpPr>
          <p:nvPr>
            <p:ph type="sldNum" sz="quarter" idx="12"/>
          </p:nvPr>
        </p:nvSpPr>
        <p:spPr/>
        <p:txBody>
          <a:bodyPr/>
          <a:lstStyle/>
          <a:p>
            <a:fld id="{0C913308-F349-4B6D-A68A-DD1791B4A57B}" type="slidenum">
              <a:rPr lang="zh-CN" altLang="en-US" smtClean="0"/>
              <a:t>2</a:t>
            </a:fld>
            <a:endParaRPr lang="zh-CN" altLang="en-US"/>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xmlns:p14="http://schemas.microsoft.com/office/powerpoint/2010/main">
    <mc:Choice Requires="p14">
      <p:transition spd="slow" p14:dur="2000" advTm="13630"/>
    </mc:Choice>
    <mc:Fallback xmlns="">
      <p:transition spd="slow" advTm="136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0-#ppt_w/2"/>
                                          </p:val>
                                        </p:tav>
                                        <p:tav tm="100000">
                                          <p:val>
                                            <p:strVal val="#ppt_x"/>
                                          </p:val>
                                        </p:tav>
                                      </p:tavLst>
                                    </p:anim>
                                    <p:anim calcmode="lin" valueType="num">
                                      <p:cBhvr additive="base">
                                        <p:cTn id="13" dur="500" fill="hold"/>
                                        <p:tgtEl>
                                          <p:spTgt spid="8"/>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additive="base">
                                        <p:cTn id="17" dur="500" fill="hold"/>
                                        <p:tgtEl>
                                          <p:spTgt spid="12"/>
                                        </p:tgtEl>
                                        <p:attrNameLst>
                                          <p:attrName>ppt_x</p:attrName>
                                        </p:attrNameLst>
                                      </p:cBhvr>
                                      <p:tavLst>
                                        <p:tav tm="0">
                                          <p:val>
                                            <p:strVal val="0-#ppt_w/2"/>
                                          </p:val>
                                        </p:tav>
                                        <p:tav tm="100000">
                                          <p:val>
                                            <p:strVal val="#ppt_x"/>
                                          </p:val>
                                        </p:tav>
                                      </p:tavLst>
                                    </p:anim>
                                    <p:anim calcmode="lin" valueType="num">
                                      <p:cBhvr additive="base">
                                        <p:cTn id="18" dur="500" fill="hold"/>
                                        <p:tgtEl>
                                          <p:spTgt spid="12"/>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17" presetClass="entr" presetSubtype="10" fill="hold" grpId="0"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strVal val="#ppt_h"/>
                                          </p:val>
                                        </p:tav>
                                        <p:tav tm="100000">
                                          <p:val>
                                            <p:strVal val="#ppt_h"/>
                                          </p:val>
                                        </p:tav>
                                      </p:tavLst>
                                    </p:anim>
                                  </p:childTnLst>
                                </p:cTn>
                              </p:par>
                            </p:childTnLst>
                          </p:cTn>
                        </p:par>
                        <p:par>
                          <p:cTn id="24" fill="hold">
                            <p:stCondLst>
                              <p:cond delay="2000"/>
                            </p:stCondLst>
                            <p:childTnLst>
                              <p:par>
                                <p:cTn id="25" presetID="2" presetClass="entr" presetSubtype="8" fill="hold" grpId="0" nodeType="afterEffect">
                                  <p:stCondLst>
                                    <p:cond delay="0"/>
                                  </p:stCondLst>
                                  <p:childTnLst>
                                    <p:set>
                                      <p:cBhvr>
                                        <p:cTn id="26" dur="1" fill="hold">
                                          <p:stCondLst>
                                            <p:cond delay="0"/>
                                          </p:stCondLst>
                                        </p:cTn>
                                        <p:tgtEl>
                                          <p:spTgt spid="35"/>
                                        </p:tgtEl>
                                        <p:attrNameLst>
                                          <p:attrName>style.visibility</p:attrName>
                                        </p:attrNameLst>
                                      </p:cBhvr>
                                      <p:to>
                                        <p:strVal val="visible"/>
                                      </p:to>
                                    </p:set>
                                    <p:anim calcmode="lin" valueType="num">
                                      <p:cBhvr additive="base">
                                        <p:cTn id="27" dur="500" fill="hold"/>
                                        <p:tgtEl>
                                          <p:spTgt spid="35"/>
                                        </p:tgtEl>
                                        <p:attrNameLst>
                                          <p:attrName>ppt_x</p:attrName>
                                        </p:attrNameLst>
                                      </p:cBhvr>
                                      <p:tavLst>
                                        <p:tav tm="0">
                                          <p:val>
                                            <p:strVal val="0-#ppt_w/2"/>
                                          </p:val>
                                        </p:tav>
                                        <p:tav tm="100000">
                                          <p:val>
                                            <p:strVal val="#ppt_x"/>
                                          </p:val>
                                        </p:tav>
                                      </p:tavLst>
                                    </p:anim>
                                    <p:anim calcmode="lin" valueType="num">
                                      <p:cBhvr additive="base">
                                        <p:cTn id="28" dur="500" fill="hold"/>
                                        <p:tgtEl>
                                          <p:spTgt spid="3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P spid="12" grpId="0"/>
      <p:bldP spid="3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flipV="1">
            <a:off x="-503993" y="1656060"/>
            <a:ext cx="10009112" cy="663922"/>
          </a:xfrm>
          <a:prstGeom prst="parallelogram">
            <a:avLst>
              <a:gd name="adj" fmla="val 0"/>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3"/>
          <p:cNvSpPr txBox="1"/>
          <p:nvPr/>
        </p:nvSpPr>
        <p:spPr>
          <a:xfrm>
            <a:off x="3276426" y="1728068"/>
            <a:ext cx="2808312" cy="472565"/>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磨损均衡</a:t>
            </a:r>
          </a:p>
        </p:txBody>
      </p:sp>
      <p:sp>
        <p:nvSpPr>
          <p:cNvPr id="11" name="TextBox 13"/>
          <p:cNvSpPr txBox="1"/>
          <p:nvPr/>
        </p:nvSpPr>
        <p:spPr>
          <a:xfrm>
            <a:off x="3924498" y="2576395"/>
            <a:ext cx="2808312" cy="337528"/>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数据交换</a:t>
            </a:r>
            <a:endParaRPr 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菱形 2"/>
          <p:cNvSpPr/>
          <p:nvPr/>
        </p:nvSpPr>
        <p:spPr>
          <a:xfrm>
            <a:off x="3420442" y="2584279"/>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144E7DF4-DBC8-4FDC-B996-43CE3CCE0550}"/>
              </a:ext>
            </a:extLst>
          </p:cNvPr>
          <p:cNvSpPr>
            <a:spLocks noGrp="1"/>
          </p:cNvSpPr>
          <p:nvPr>
            <p:ph type="sldNum" sz="quarter" idx="12"/>
          </p:nvPr>
        </p:nvSpPr>
        <p:spPr/>
        <p:txBody>
          <a:bodyPr/>
          <a:lstStyle/>
          <a:p>
            <a:fld id="{0C913308-F349-4B6D-A68A-DD1791B4A57B}" type="slidenum">
              <a:rPr lang="zh-CN" altLang="en-US" smtClean="0"/>
              <a:t>20</a:t>
            </a:fld>
            <a:endParaRPr lang="zh-CN" altLang="en-US"/>
          </a:p>
        </p:txBody>
      </p:sp>
      <p:sp>
        <p:nvSpPr>
          <p:cNvPr id="17" name="TextBox 13">
            <a:extLst>
              <a:ext uri="{FF2B5EF4-FFF2-40B4-BE49-F238E27FC236}">
                <a16:creationId xmlns:a16="http://schemas.microsoft.com/office/drawing/2014/main" id="{236C379A-ADA8-4DE6-9509-3C27967C06FF}"/>
              </a:ext>
            </a:extLst>
          </p:cNvPr>
          <p:cNvSpPr txBox="1"/>
          <p:nvPr/>
        </p:nvSpPr>
        <p:spPr>
          <a:xfrm>
            <a:off x="3924498" y="3158275"/>
            <a:ext cx="2808312" cy="337528"/>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2000" b="1" dirty="0">
                <a:solidFill>
                  <a:srgbClr val="FF0000"/>
                </a:solidFill>
                <a:latin typeface="Arial" panose="020B0604020202020204" pitchFamily="34" charset="0"/>
                <a:ea typeface="微软雅黑" panose="020B0503020204020204" pitchFamily="34" charset="-122"/>
                <a:sym typeface="Arial" panose="020B0604020202020204" pitchFamily="34" charset="0"/>
              </a:rPr>
              <a:t>数据移位</a:t>
            </a:r>
            <a:endParaRPr lang="en-US" sz="2000" b="1" dirty="0">
              <a:solidFill>
                <a:srgbClr val="FF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菱形 17">
            <a:extLst>
              <a:ext uri="{FF2B5EF4-FFF2-40B4-BE49-F238E27FC236}">
                <a16:creationId xmlns:a16="http://schemas.microsoft.com/office/drawing/2014/main" id="{D27C4496-58D3-427F-8895-1F086FEF53C9}"/>
              </a:ext>
            </a:extLst>
          </p:cNvPr>
          <p:cNvSpPr/>
          <p:nvPr/>
        </p:nvSpPr>
        <p:spPr>
          <a:xfrm>
            <a:off x="3420442" y="3181816"/>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196128857"/>
      </p:ext>
    </p:extLst>
  </p:cSld>
  <p:clrMapOvr>
    <a:masterClrMapping/>
  </p:clrMapOvr>
  <mc:AlternateContent xmlns:mc="http://schemas.openxmlformats.org/markup-compatibility/2006" xmlns:p14="http://schemas.microsoft.com/office/powerpoint/2010/main">
    <mc:Choice Requires="p14">
      <p:transition spd="slow" p14:dur="2000" advTm="8336"/>
    </mc:Choice>
    <mc:Fallback xmlns="">
      <p:transition spd="slow" advTm="8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anim calcmode="lin" valueType="num">
                                      <p:cBhvr>
                                        <p:cTn id="15" dur="500" fill="hold"/>
                                        <p:tgtEl>
                                          <p:spTgt spid="10"/>
                                        </p:tgtEl>
                                        <p:attrNameLst>
                                          <p:attrName>ppt_x</p:attrName>
                                        </p:attrNameLst>
                                      </p:cBhvr>
                                      <p:tavLst>
                                        <p:tav tm="0">
                                          <p:val>
                                            <p:strVal val="#ppt_x"/>
                                          </p:val>
                                        </p:tav>
                                        <p:tav tm="100000">
                                          <p:val>
                                            <p:strVal val="#ppt_x"/>
                                          </p:val>
                                        </p:tav>
                                      </p:tavLst>
                                    </p:anim>
                                    <p:anim calcmode="lin" valueType="num">
                                      <p:cBhvr>
                                        <p:cTn id="16" dur="500" fill="hold"/>
                                        <p:tgtEl>
                                          <p:spTgt spid="10"/>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P spid="11" grpId="0"/>
      <p:bldP spid="3" grpId="0" animBg="1"/>
      <p:bldP spid="17" grpId="0"/>
      <p:bldP spid="1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388843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磨损均衡</a:t>
            </a: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数据移位</a:t>
            </a: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p:txBody>
          <a:bodyPr/>
          <a:lstStyle/>
          <a:p>
            <a:fld id="{0C913308-F349-4B6D-A68A-DD1791B4A57B}" type="slidenum">
              <a:rPr lang="zh-CN" altLang="en-US" smtClean="0"/>
              <a:t>21</a:t>
            </a:fld>
            <a:endParaRPr lang="zh-CN" altLang="en-US"/>
          </a:p>
        </p:txBody>
      </p:sp>
      <p:sp>
        <p:nvSpPr>
          <p:cNvPr id="2" name="矩形 1">
            <a:extLst>
              <a:ext uri="{FF2B5EF4-FFF2-40B4-BE49-F238E27FC236}">
                <a16:creationId xmlns:a16="http://schemas.microsoft.com/office/drawing/2014/main" id="{4C1EC583-1770-4E63-8B43-2E802A3FD8E5}"/>
              </a:ext>
            </a:extLst>
          </p:cNvPr>
          <p:cNvSpPr/>
          <p:nvPr/>
        </p:nvSpPr>
        <p:spPr>
          <a:xfrm>
            <a:off x="4644578" y="1966158"/>
            <a:ext cx="3312368" cy="1107996"/>
          </a:xfrm>
          <a:prstGeom prst="rect">
            <a:avLst/>
          </a:prstGeom>
        </p:spPr>
        <p:txBody>
          <a:bodyPr wrap="square">
            <a:spAutoFit/>
          </a:bodyPr>
          <a:lstStyle/>
          <a:p>
            <a:r>
              <a:rPr lang="zh-CN" altLang="en-US" sz="1800" b="1" dirty="0"/>
              <a:t>数据移位</a:t>
            </a:r>
            <a:r>
              <a:rPr lang="en-US" altLang="zh-CN" sz="1800" b="1" dirty="0"/>
              <a:t>:</a:t>
            </a:r>
            <a:r>
              <a:rPr lang="zh-CN" altLang="en-US" dirty="0"/>
              <a:t>数据移位技术实现了页面（或者是分块）之间的磨损均衡，而数据移位技术能够</a:t>
            </a:r>
            <a:r>
              <a:rPr lang="zh-CN" altLang="en-US" dirty="0">
                <a:solidFill>
                  <a:srgbClr val="FF0000"/>
                </a:solidFill>
              </a:rPr>
              <a:t>实现同一页面下</a:t>
            </a:r>
            <a:r>
              <a:rPr lang="en-US" altLang="zh-CN" dirty="0">
                <a:solidFill>
                  <a:srgbClr val="FF0000"/>
                </a:solidFill>
                <a:latin typeface="Times New Roman" panose="02020603050405020304" pitchFamily="18" charset="0"/>
                <a:cs typeface="Times New Roman" panose="02020603050405020304" pitchFamily="18" charset="0"/>
              </a:rPr>
              <a:t>line</a:t>
            </a:r>
            <a:r>
              <a:rPr lang="zh-CN" altLang="en-US" dirty="0">
                <a:solidFill>
                  <a:srgbClr val="FF0000"/>
                </a:solidFill>
              </a:rPr>
              <a:t>的写操作均匀分布</a:t>
            </a:r>
            <a:r>
              <a:rPr lang="zh-CN" altLang="en-US" dirty="0"/>
              <a:t>。</a:t>
            </a:r>
          </a:p>
        </p:txBody>
      </p:sp>
      <p:pic>
        <p:nvPicPr>
          <p:cNvPr id="9" name="图片 8">
            <a:extLst>
              <a:ext uri="{FF2B5EF4-FFF2-40B4-BE49-F238E27FC236}">
                <a16:creationId xmlns:a16="http://schemas.microsoft.com/office/drawing/2014/main" id="{3B5CFF61-FFB5-43D2-9C70-BB1FCBEECAC4}"/>
              </a:ext>
            </a:extLst>
          </p:cNvPr>
          <p:cNvPicPr>
            <a:picLocks noChangeAspect="1"/>
          </p:cNvPicPr>
          <p:nvPr/>
        </p:nvPicPr>
        <p:blipFill>
          <a:blip r:embed="rId3"/>
          <a:stretch>
            <a:fillRect/>
          </a:stretch>
        </p:blipFill>
        <p:spPr>
          <a:xfrm>
            <a:off x="382289" y="1079996"/>
            <a:ext cx="3725542" cy="3455083"/>
          </a:xfrm>
          <a:prstGeom prst="rect">
            <a:avLst/>
          </a:prstGeom>
        </p:spPr>
      </p:pic>
    </p:spTree>
    <p:extLst>
      <p:ext uri="{BB962C8B-B14F-4D97-AF65-F5344CB8AC3E}">
        <p14:creationId xmlns:p14="http://schemas.microsoft.com/office/powerpoint/2010/main" val="3804456684"/>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388843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磨损均衡</a:t>
            </a: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数据移位</a:t>
            </a: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p:txBody>
          <a:bodyPr/>
          <a:lstStyle/>
          <a:p>
            <a:fld id="{0C913308-F349-4B6D-A68A-DD1791B4A57B}" type="slidenum">
              <a:rPr lang="zh-CN" altLang="en-US" smtClean="0"/>
              <a:t>22</a:t>
            </a:fld>
            <a:endParaRPr lang="zh-CN" altLang="en-US"/>
          </a:p>
        </p:txBody>
      </p:sp>
      <p:sp>
        <p:nvSpPr>
          <p:cNvPr id="8" name="文本框 7">
            <a:extLst>
              <a:ext uri="{FF2B5EF4-FFF2-40B4-BE49-F238E27FC236}">
                <a16:creationId xmlns:a16="http://schemas.microsoft.com/office/drawing/2014/main" id="{F462EF4A-363F-41F2-B793-51D08E161AAA}"/>
              </a:ext>
            </a:extLst>
          </p:cNvPr>
          <p:cNvSpPr txBox="1"/>
          <p:nvPr/>
        </p:nvSpPr>
        <p:spPr>
          <a:xfrm>
            <a:off x="648134" y="1119772"/>
            <a:ext cx="7704856" cy="3046988"/>
          </a:xfrm>
          <a:prstGeom prst="rect">
            <a:avLst/>
          </a:prstGeom>
          <a:noFill/>
        </p:spPr>
        <p:txBody>
          <a:bodyPr wrap="square" rtlCol="0">
            <a:spAutoFit/>
          </a:bodyPr>
          <a:lstStyle/>
          <a:p>
            <a:r>
              <a:rPr lang="en-US" altLang="zh-CN" b="1" dirty="0"/>
              <a:t>Start</a:t>
            </a:r>
            <a:r>
              <a:rPr lang="zh-CN" altLang="zh-CN" b="1" dirty="0"/>
              <a:t>－</a:t>
            </a:r>
            <a:r>
              <a:rPr lang="en-US" altLang="zh-CN" b="1" dirty="0"/>
              <a:t>Gap</a:t>
            </a:r>
            <a:r>
              <a:rPr lang="zh-CN" altLang="zh-CN" b="1" dirty="0"/>
              <a:t>算法</a:t>
            </a:r>
            <a:r>
              <a:rPr lang="zh-CN" altLang="en-US" b="1" dirty="0"/>
              <a:t>：</a:t>
            </a:r>
            <a:r>
              <a:rPr lang="zh-CN" altLang="zh-CN" dirty="0"/>
              <a:t>该算法周期性地将每个行的数据转移到邻近的地址，而不考虑每行写请求多少的区别，以此实现数据重映射。算法通过</a:t>
            </a:r>
            <a:r>
              <a:rPr lang="en-US" altLang="zh-CN" dirty="0"/>
              <a:t>2</a:t>
            </a:r>
            <a:r>
              <a:rPr lang="zh-CN" altLang="zh-CN" dirty="0"/>
              <a:t>个寄存器来分别记录</a:t>
            </a:r>
            <a:r>
              <a:rPr lang="en-US" altLang="zh-CN" dirty="0"/>
              <a:t>Start</a:t>
            </a:r>
            <a:r>
              <a:rPr lang="zh-CN" altLang="zh-CN" dirty="0"/>
              <a:t>和</a:t>
            </a:r>
            <a:r>
              <a:rPr lang="en-US" altLang="zh-CN" dirty="0"/>
              <a:t>Gap</a:t>
            </a:r>
            <a:r>
              <a:rPr lang="zh-CN" altLang="zh-CN" dirty="0"/>
              <a:t>指针，</a:t>
            </a:r>
            <a:r>
              <a:rPr lang="en-US" altLang="zh-CN" dirty="0"/>
              <a:t>Gap</a:t>
            </a:r>
            <a:r>
              <a:rPr lang="zh-CN" altLang="zh-CN" dirty="0"/>
              <a:t>始终指向称为</a:t>
            </a:r>
            <a:r>
              <a:rPr lang="en-US" altLang="zh-CN" dirty="0" err="1"/>
              <a:t>GapLine</a:t>
            </a:r>
            <a:r>
              <a:rPr lang="zh-CN" altLang="zh-CN" dirty="0"/>
              <a:t>的地址空间，每经过</a:t>
            </a:r>
            <a:r>
              <a:rPr lang="en-US" altLang="zh-CN" dirty="0"/>
              <a:t>n</a:t>
            </a:r>
            <a:r>
              <a:rPr lang="zh-CN" altLang="zh-CN" dirty="0"/>
              <a:t>次写操作就将</a:t>
            </a:r>
            <a:r>
              <a:rPr lang="en-US" altLang="zh-CN" dirty="0"/>
              <a:t>Gap</a:t>
            </a:r>
            <a:r>
              <a:rPr lang="zh-CN" altLang="zh-CN" dirty="0"/>
              <a:t>指针向前移动一个位置，也就是将上一个</a:t>
            </a:r>
            <a:r>
              <a:rPr lang="en-US" altLang="zh-CN" dirty="0" err="1"/>
              <a:t>GapLine</a:t>
            </a:r>
            <a:r>
              <a:rPr lang="zh-CN" altLang="zh-CN" dirty="0"/>
              <a:t>地址下的内容复制到当前</a:t>
            </a:r>
            <a:r>
              <a:rPr lang="en-US" altLang="zh-CN" dirty="0" err="1"/>
              <a:t>GapLine</a:t>
            </a:r>
            <a:r>
              <a:rPr lang="zh-CN" altLang="zh-CN" dirty="0"/>
              <a:t>中。</a:t>
            </a:r>
          </a:p>
          <a:p>
            <a:endParaRPr lang="en-US" altLang="zh-CN" dirty="0"/>
          </a:p>
          <a:p>
            <a:r>
              <a:rPr lang="zh-CN" altLang="en-US" b="1" dirty="0"/>
              <a:t>定期进行移位操作 ：</a:t>
            </a:r>
            <a:r>
              <a:rPr lang="en-US" altLang="zh-CN" dirty="0"/>
              <a:t>Zhou</a:t>
            </a:r>
            <a:r>
              <a:rPr lang="zh-CN" altLang="en-US" dirty="0"/>
              <a:t>等 人每经过</a:t>
            </a:r>
            <a:r>
              <a:rPr lang="en-US" altLang="zh-CN" dirty="0"/>
              <a:t>256</a:t>
            </a:r>
            <a:r>
              <a:rPr lang="zh-CN" altLang="en-US" dirty="0"/>
              <a:t>次写操作就执 行</a:t>
            </a:r>
            <a:r>
              <a:rPr lang="en-US" altLang="zh-CN" dirty="0"/>
              <a:t>1</a:t>
            </a:r>
            <a:r>
              <a:rPr lang="zh-CN" altLang="en-US" dirty="0"/>
              <a:t>字节的移位，同时把对于一个</a:t>
            </a:r>
            <a:r>
              <a:rPr lang="en-US" altLang="zh-CN" dirty="0"/>
              <a:t>row</a:t>
            </a:r>
            <a:r>
              <a:rPr lang="zh-CN" altLang="en-US" dirty="0"/>
              <a:t>的写操作， 分散到每一个</a:t>
            </a:r>
            <a:r>
              <a:rPr lang="en-US" altLang="zh-CN" dirty="0"/>
              <a:t>cell</a:t>
            </a:r>
            <a:r>
              <a:rPr lang="zh-CN" altLang="en-US" dirty="0"/>
              <a:t>以实现磨损均衡。</a:t>
            </a:r>
            <a:endParaRPr lang="zh-CN" altLang="zh-CN" dirty="0"/>
          </a:p>
          <a:p>
            <a:endParaRPr lang="en-US" altLang="zh-CN" dirty="0"/>
          </a:p>
          <a:p>
            <a:r>
              <a:rPr lang="en-US" altLang="zh-CN" b="1" dirty="0"/>
              <a:t>line</a:t>
            </a:r>
            <a:r>
              <a:rPr lang="zh-CN" altLang="zh-CN" b="1" dirty="0"/>
              <a:t>粒度的移位策略</a:t>
            </a:r>
            <a:r>
              <a:rPr lang="zh-CN" altLang="zh-CN" dirty="0"/>
              <a:t>：当页面从</a:t>
            </a:r>
            <a:r>
              <a:rPr lang="en-US" altLang="zh-CN" dirty="0"/>
              <a:t>DRAM buffer</a:t>
            </a:r>
            <a:r>
              <a:rPr lang="zh-CN" altLang="zh-CN" dirty="0"/>
              <a:t>写回到</a:t>
            </a:r>
            <a:r>
              <a:rPr lang="en-US" altLang="zh-CN" dirty="0"/>
              <a:t>PCM</a:t>
            </a:r>
            <a:r>
              <a:rPr lang="zh-CN" altLang="zh-CN" dirty="0"/>
              <a:t>时，检查写次数来确定是否触发移位操作，通过将写操作均匀分布到页面中每一个</a:t>
            </a:r>
            <a:r>
              <a:rPr lang="en-US" altLang="zh-CN" dirty="0"/>
              <a:t>line</a:t>
            </a:r>
            <a:r>
              <a:rPr lang="zh-CN" altLang="zh-CN" dirty="0"/>
              <a:t>来降低整个页面的写操作次数，而不是集中在少数</a:t>
            </a:r>
            <a:r>
              <a:rPr lang="en-US" altLang="zh-CN" dirty="0"/>
              <a:t>line</a:t>
            </a:r>
            <a:endParaRPr lang="zh-CN" altLang="zh-CN" dirty="0"/>
          </a:p>
          <a:p>
            <a:endParaRPr lang="en-US" altLang="zh-CN" b="1" dirty="0"/>
          </a:p>
        </p:txBody>
      </p:sp>
    </p:spTree>
    <p:extLst>
      <p:ext uri="{BB962C8B-B14F-4D97-AF65-F5344CB8AC3E}">
        <p14:creationId xmlns:p14="http://schemas.microsoft.com/office/powerpoint/2010/main" val="3436794130"/>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388843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磨损均衡</a:t>
            </a: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数据移位</a:t>
            </a: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p:txBody>
          <a:bodyPr/>
          <a:lstStyle/>
          <a:p>
            <a:fld id="{0C913308-F349-4B6D-A68A-DD1791B4A57B}" type="slidenum">
              <a:rPr lang="zh-CN" altLang="en-US" smtClean="0"/>
              <a:t>23</a:t>
            </a:fld>
            <a:endParaRPr lang="zh-CN" altLang="en-US"/>
          </a:p>
        </p:txBody>
      </p:sp>
      <p:graphicFrame>
        <p:nvGraphicFramePr>
          <p:cNvPr id="7" name="表格 6">
            <a:extLst>
              <a:ext uri="{FF2B5EF4-FFF2-40B4-BE49-F238E27FC236}">
                <a16:creationId xmlns:a16="http://schemas.microsoft.com/office/drawing/2014/main" id="{C3304155-A61E-489F-AFF9-7030C37068C8}"/>
              </a:ext>
            </a:extLst>
          </p:cNvPr>
          <p:cNvGraphicFramePr>
            <a:graphicFrameLocks noGrp="1"/>
          </p:cNvGraphicFramePr>
          <p:nvPr>
            <p:extLst>
              <p:ext uri="{D42A27DB-BD31-4B8C-83A1-F6EECF244321}">
                <p14:modId xmlns:p14="http://schemas.microsoft.com/office/powerpoint/2010/main" val="113083482"/>
              </p:ext>
            </p:extLst>
          </p:nvPr>
        </p:nvGraphicFramePr>
        <p:xfrm>
          <a:off x="324098" y="1944093"/>
          <a:ext cx="5049868" cy="1804716"/>
        </p:xfrm>
        <a:graphic>
          <a:graphicData uri="http://schemas.openxmlformats.org/drawingml/2006/table">
            <a:tbl>
              <a:tblPr firstRow="1" bandRow="1">
                <a:tableStyleId>{5C22544A-7EE6-4342-B048-85BDC9FD1C3A}</a:tableStyleId>
              </a:tblPr>
              <a:tblGrid>
                <a:gridCol w="1262467">
                  <a:extLst>
                    <a:ext uri="{9D8B030D-6E8A-4147-A177-3AD203B41FA5}">
                      <a16:colId xmlns:a16="http://schemas.microsoft.com/office/drawing/2014/main" val="1909050555"/>
                    </a:ext>
                  </a:extLst>
                </a:gridCol>
                <a:gridCol w="1262467">
                  <a:extLst>
                    <a:ext uri="{9D8B030D-6E8A-4147-A177-3AD203B41FA5}">
                      <a16:colId xmlns:a16="http://schemas.microsoft.com/office/drawing/2014/main" val="943005288"/>
                    </a:ext>
                  </a:extLst>
                </a:gridCol>
                <a:gridCol w="1262467">
                  <a:extLst>
                    <a:ext uri="{9D8B030D-6E8A-4147-A177-3AD203B41FA5}">
                      <a16:colId xmlns:a16="http://schemas.microsoft.com/office/drawing/2014/main" val="3978729235"/>
                    </a:ext>
                  </a:extLst>
                </a:gridCol>
                <a:gridCol w="1262467">
                  <a:extLst>
                    <a:ext uri="{9D8B030D-6E8A-4147-A177-3AD203B41FA5}">
                      <a16:colId xmlns:a16="http://schemas.microsoft.com/office/drawing/2014/main" val="2001136878"/>
                    </a:ext>
                  </a:extLst>
                </a:gridCol>
              </a:tblGrid>
              <a:tr h="230400">
                <a:tc>
                  <a:txBody>
                    <a:bodyPr/>
                    <a:lstStyle/>
                    <a:p>
                      <a:r>
                        <a:rPr lang="zh-CN" altLang="en-US" sz="900" dirty="0">
                          <a:latin typeface="微软雅黑" panose="020B0503020204020204" pitchFamily="34" charset="-122"/>
                          <a:ea typeface="微软雅黑" panose="020B0503020204020204" pitchFamily="34" charset="-122"/>
                        </a:rPr>
                        <a:t>算法</a:t>
                      </a:r>
                    </a:p>
                  </a:txBody>
                  <a:tcPr marL="56811" marR="56811" marT="28406" marB="28406" anchor="ctr" anchorCtr="1"/>
                </a:tc>
                <a:tc>
                  <a:txBody>
                    <a:bodyPr/>
                    <a:lstStyle/>
                    <a:p>
                      <a:pPr marL="0" algn="l" defTabSz="802295" rtl="0" eaLnBrk="1" latinLnBrk="0" hangingPunct="1"/>
                      <a:r>
                        <a:rPr lang="zh-CN" altLang="en-US" sz="900" b="1" kern="1200" dirty="0">
                          <a:solidFill>
                            <a:schemeClr val="lt1"/>
                          </a:solidFill>
                          <a:latin typeface="微软雅黑" panose="020B0503020204020204" pitchFamily="34" charset="-122"/>
                          <a:ea typeface="微软雅黑" panose="020B0503020204020204" pitchFamily="34" charset="-122"/>
                          <a:cs typeface="+mn-cs"/>
                        </a:rPr>
                        <a:t>粒度</a:t>
                      </a:r>
                    </a:p>
                  </a:txBody>
                  <a:tcPr marL="56811" marR="56811" marT="28406" marB="28406" anchor="ctr" anchorCtr="1"/>
                </a:tc>
                <a:tc>
                  <a:txBody>
                    <a:bodyPr/>
                    <a:lstStyle/>
                    <a:p>
                      <a:pPr marL="0" algn="l" defTabSz="802295" rtl="0" eaLnBrk="1" latinLnBrk="0" hangingPunct="1"/>
                      <a:r>
                        <a:rPr lang="zh-CN" altLang="en-US" sz="900" b="1" kern="1200" dirty="0">
                          <a:solidFill>
                            <a:schemeClr val="lt1"/>
                          </a:solidFill>
                          <a:latin typeface="微软雅黑" panose="020B0503020204020204" pitchFamily="34" charset="-122"/>
                          <a:ea typeface="微软雅黑" panose="020B0503020204020204" pitchFamily="34" charset="-122"/>
                          <a:cs typeface="+mn-cs"/>
                        </a:rPr>
                        <a:t>架构</a:t>
                      </a:r>
                    </a:p>
                  </a:txBody>
                  <a:tcPr marL="56811" marR="56811" marT="28406" marB="28406" anchor="ctr" anchorCtr="1"/>
                </a:tc>
                <a:tc>
                  <a:txBody>
                    <a:bodyPr/>
                    <a:lstStyle/>
                    <a:p>
                      <a:pPr marL="0" algn="l" defTabSz="802295" rtl="0" eaLnBrk="1" latinLnBrk="0" hangingPunct="1"/>
                      <a:r>
                        <a:rPr lang="zh-CN" altLang="en-US" sz="900" b="1" kern="1200" dirty="0">
                          <a:solidFill>
                            <a:schemeClr val="lt1"/>
                          </a:solidFill>
                          <a:latin typeface="微软雅黑" panose="020B0503020204020204" pitchFamily="34" charset="-122"/>
                          <a:ea typeface="微软雅黑" panose="020B0503020204020204" pitchFamily="34" charset="-122"/>
                          <a:cs typeface="+mn-cs"/>
                        </a:rPr>
                        <a:t>触发条件</a:t>
                      </a:r>
                    </a:p>
                  </a:txBody>
                  <a:tcPr marL="56811" marR="56811" marT="28406" marB="28406" anchor="ctr" anchorCtr="1"/>
                </a:tc>
                <a:extLst>
                  <a:ext uri="{0D108BD9-81ED-4DB2-BD59-A6C34878D82A}">
                    <a16:rowId xmlns:a16="http://schemas.microsoft.com/office/drawing/2014/main" val="2714031453"/>
                  </a:ext>
                </a:extLst>
              </a:tr>
              <a:tr h="39080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dirty="0">
                          <a:latin typeface="Times New Roman" panose="02020603050405020304" pitchFamily="18" charset="0"/>
                          <a:cs typeface="Times New Roman" panose="02020603050405020304" pitchFamily="18" charset="0"/>
                        </a:rPr>
                        <a:t>Start-Gap</a:t>
                      </a:r>
                      <a:endParaRPr lang="zh-CN" altLang="en-US" sz="1100" dirty="0">
                        <a:latin typeface="Times New Roman" panose="02020603050405020304" pitchFamily="18" charset="0"/>
                        <a:cs typeface="Times New Roman" panose="02020603050405020304" pitchFamily="18" charset="0"/>
                      </a:endParaRPr>
                    </a:p>
                  </a:txBody>
                  <a:tcPr marL="56811" marR="56811" marT="28406" marB="28406"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a:solidFill>
                            <a:schemeClr val="dk1"/>
                          </a:solidFill>
                          <a:latin typeface="Times New Roman" panose="02020603050405020304" pitchFamily="18" charset="0"/>
                          <a:ea typeface="+mn-ea"/>
                          <a:cs typeface="Times New Roman" panose="02020603050405020304" pitchFamily="18" charset="0"/>
                        </a:rPr>
                        <a:t>line</a:t>
                      </a:r>
                      <a:endParaRPr lang="zh-CN" altLang="en-US" sz="1100" kern="1200" dirty="0">
                        <a:solidFill>
                          <a:schemeClr val="dk1"/>
                        </a:solidFill>
                        <a:latin typeface="Times New Roman" panose="02020603050405020304" pitchFamily="18" charset="0"/>
                        <a:ea typeface="+mn-ea"/>
                        <a:cs typeface="Times New Roman" panose="02020603050405020304" pitchFamily="18" charset="0"/>
                      </a:endParaRPr>
                    </a:p>
                  </a:txBody>
                  <a:tcPr marL="56811" marR="56811" marT="28406" marB="28406"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a:solidFill>
                            <a:schemeClr val="dk1"/>
                          </a:solidFill>
                          <a:latin typeface="Times New Roman" panose="02020603050405020304" pitchFamily="18" charset="0"/>
                          <a:ea typeface="+mn-ea"/>
                          <a:cs typeface="Times New Roman" panose="02020603050405020304" pitchFamily="18" charset="0"/>
                        </a:rPr>
                        <a:t>32M</a:t>
                      </a:r>
                      <a:r>
                        <a:rPr lang="en" altLang="zh-CN" sz="1100" kern="1200" dirty="0">
                          <a:solidFill>
                            <a:schemeClr val="dk1"/>
                          </a:solidFill>
                          <a:latin typeface="Times New Roman" panose="02020603050405020304" pitchFamily="18" charset="0"/>
                          <a:ea typeface="+mn-ea"/>
                          <a:cs typeface="Times New Roman" panose="02020603050405020304" pitchFamily="18" charset="0"/>
                        </a:rPr>
                        <a:t>B</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 altLang="zh-CN" sz="1100" kern="1200" dirty="0">
                          <a:solidFill>
                            <a:schemeClr val="dk1"/>
                          </a:solidFill>
                          <a:latin typeface="Times New Roman" panose="02020603050405020304" pitchFamily="18" charset="0"/>
                          <a:ea typeface="+mn-ea"/>
                          <a:cs typeface="Times New Roman" panose="02020603050405020304" pitchFamily="18" charset="0"/>
                        </a:rPr>
                        <a:t>DRAM</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cache</a:t>
                      </a:r>
                      <a:r>
                        <a:rPr lang="en" altLang="zh-CN" sz="1100" kern="1200" dirty="0">
                          <a:solidFill>
                            <a:schemeClr val="dk1"/>
                          </a:solidFill>
                          <a:latin typeface="Times New Roman" panose="02020603050405020304" pitchFamily="18" charset="0"/>
                          <a:ea typeface="+mn-ea"/>
                          <a:cs typeface="Times New Roman" panose="02020603050405020304" pitchFamily="18" charset="0"/>
                        </a:rPr>
                        <a:t>+</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16</a:t>
                      </a:r>
                      <a:r>
                        <a:rPr lang="en" altLang="zh-CN" sz="1100" kern="1200" dirty="0">
                          <a:solidFill>
                            <a:schemeClr val="dk1"/>
                          </a:solidFill>
                          <a:latin typeface="Times New Roman" panose="02020603050405020304" pitchFamily="18" charset="0"/>
                          <a:ea typeface="+mn-ea"/>
                          <a:cs typeface="Times New Roman" panose="02020603050405020304" pitchFamily="18" charset="0"/>
                        </a:rPr>
                        <a:t>GB</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 altLang="zh-CN" sz="1100" kern="1200" dirty="0">
                          <a:solidFill>
                            <a:schemeClr val="dk1"/>
                          </a:solidFill>
                          <a:latin typeface="Times New Roman" panose="02020603050405020304" pitchFamily="18" charset="0"/>
                          <a:ea typeface="+mn-ea"/>
                          <a:cs typeface="Times New Roman" panose="02020603050405020304" pitchFamily="18" charset="0"/>
                        </a:rPr>
                        <a:t>P CM</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p>
                  </a:txBody>
                  <a:tcPr marL="56811" marR="56811" marT="28406" marB="28406"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每经过</a:t>
                      </a:r>
                      <a:r>
                        <a:rPr lang="en-US" altLang="zh-CN" sz="11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n</a:t>
                      </a:r>
                      <a:r>
                        <a:rPr lang="zh-CN" altLang="en-US" sz="11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次写</a:t>
                      </a:r>
                    </a:p>
                  </a:txBody>
                  <a:tcPr marL="56811" marR="56811" marT="28406" marB="28406" anchor="ctr" anchorCtr="1"/>
                </a:tc>
                <a:extLst>
                  <a:ext uri="{0D108BD9-81ED-4DB2-BD59-A6C34878D82A}">
                    <a16:rowId xmlns:a16="http://schemas.microsoft.com/office/drawing/2014/main" val="1965395149"/>
                  </a:ext>
                </a:extLst>
              </a:tr>
              <a:tr h="23040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a:solidFill>
                            <a:schemeClr val="dk1"/>
                          </a:solidFill>
                          <a:latin typeface="Times New Roman" panose="02020603050405020304" pitchFamily="18" charset="0"/>
                          <a:ea typeface="+mn-ea"/>
                          <a:cs typeface="Times New Roman" panose="02020603050405020304" pitchFamily="18" charset="0"/>
                        </a:rPr>
                        <a:t>Line-Level</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shifting</a:t>
                      </a:r>
                      <a:endParaRPr lang="zh-CN" altLang="en-US" sz="1100" kern="1200" dirty="0">
                        <a:solidFill>
                          <a:schemeClr val="dk1"/>
                        </a:solidFill>
                        <a:latin typeface="Times New Roman" panose="02020603050405020304" pitchFamily="18" charset="0"/>
                        <a:ea typeface="+mn-ea"/>
                        <a:cs typeface="Times New Roman" panose="02020603050405020304" pitchFamily="18" charset="0"/>
                      </a:endParaRPr>
                    </a:p>
                  </a:txBody>
                  <a:tcPr marL="56811" marR="56811" marT="28406" marB="28406"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a:solidFill>
                            <a:schemeClr val="dk1"/>
                          </a:solidFill>
                          <a:latin typeface="Times New Roman" panose="02020603050405020304" pitchFamily="18" charset="0"/>
                          <a:ea typeface="+mn-ea"/>
                          <a:cs typeface="Times New Roman" panose="02020603050405020304" pitchFamily="18" charset="0"/>
                        </a:rPr>
                        <a:t>line</a:t>
                      </a:r>
                      <a:endParaRPr lang="zh-CN" altLang="en-US" sz="1100" kern="1200" dirty="0">
                        <a:solidFill>
                          <a:schemeClr val="dk1"/>
                        </a:solidFill>
                        <a:latin typeface="Times New Roman" panose="02020603050405020304" pitchFamily="18" charset="0"/>
                        <a:ea typeface="+mn-ea"/>
                        <a:cs typeface="Times New Roman" panose="02020603050405020304" pitchFamily="18" charset="0"/>
                      </a:endParaRPr>
                    </a:p>
                  </a:txBody>
                  <a:tcPr marL="56811" marR="56811" marT="28406" marB="28406"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err="1">
                          <a:solidFill>
                            <a:schemeClr val="dk1"/>
                          </a:solidFill>
                          <a:latin typeface="Times New Roman" panose="02020603050405020304" pitchFamily="18" charset="0"/>
                          <a:ea typeface="+mn-ea"/>
                          <a:cs typeface="Times New Roman" panose="02020603050405020304" pitchFamily="18" charset="0"/>
                        </a:rPr>
                        <a:t>PCM+Flash</a:t>
                      </a:r>
                      <a:endParaRPr lang="zh-CN" altLang="en-US" sz="1100" kern="1200" dirty="0">
                        <a:solidFill>
                          <a:schemeClr val="dk1"/>
                        </a:solidFill>
                        <a:latin typeface="Times New Roman" panose="02020603050405020304" pitchFamily="18" charset="0"/>
                        <a:ea typeface="+mn-ea"/>
                        <a:cs typeface="Times New Roman" panose="02020603050405020304" pitchFamily="18" charset="0"/>
                      </a:endParaRPr>
                    </a:p>
                  </a:txBody>
                  <a:tcPr marL="56811" marR="56811" marT="28406" marB="28406"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写次数超过阈值</a:t>
                      </a:r>
                    </a:p>
                  </a:txBody>
                  <a:tcPr marL="56811" marR="56811" marT="28406" marB="28406" anchor="ctr" anchorCtr="1"/>
                </a:tc>
                <a:extLst>
                  <a:ext uri="{0D108BD9-81ED-4DB2-BD59-A6C34878D82A}">
                    <a16:rowId xmlns:a16="http://schemas.microsoft.com/office/drawing/2014/main" val="3368273959"/>
                  </a:ext>
                </a:extLst>
              </a:tr>
              <a:tr h="390802">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a:solidFill>
                            <a:schemeClr val="dk1"/>
                          </a:solidFill>
                          <a:latin typeface="Times New Roman" panose="02020603050405020304" pitchFamily="18" charset="0"/>
                          <a:ea typeface="+mn-ea"/>
                          <a:cs typeface="Times New Roman" panose="02020603050405020304" pitchFamily="18" charset="0"/>
                        </a:rPr>
                        <a:t>Row</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shifting</a:t>
                      </a:r>
                      <a:endParaRPr lang="zh-CN" altLang="en-US" sz="1100" kern="1200" dirty="0">
                        <a:solidFill>
                          <a:schemeClr val="dk1"/>
                        </a:solidFill>
                        <a:latin typeface="Times New Roman" panose="02020603050405020304" pitchFamily="18" charset="0"/>
                        <a:ea typeface="+mn-ea"/>
                        <a:cs typeface="Times New Roman" panose="02020603050405020304" pitchFamily="18" charset="0"/>
                      </a:endParaRPr>
                    </a:p>
                  </a:txBody>
                  <a:tcPr marL="56811" marR="56811" marT="28406" marB="28406"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a:solidFill>
                            <a:schemeClr val="dk1"/>
                          </a:solidFill>
                          <a:latin typeface="Times New Roman" panose="02020603050405020304" pitchFamily="18" charset="0"/>
                          <a:ea typeface="+mn-ea"/>
                          <a:cs typeface="Times New Roman" panose="02020603050405020304" pitchFamily="18" charset="0"/>
                        </a:rPr>
                        <a:t>row</a:t>
                      </a:r>
                      <a:endParaRPr lang="zh-CN" altLang="en-US" sz="1100" kern="1200" dirty="0">
                        <a:solidFill>
                          <a:schemeClr val="dk1"/>
                        </a:solidFill>
                        <a:latin typeface="Times New Roman" panose="02020603050405020304" pitchFamily="18" charset="0"/>
                        <a:ea typeface="+mn-ea"/>
                        <a:cs typeface="Times New Roman" panose="02020603050405020304" pitchFamily="18" charset="0"/>
                      </a:endParaRPr>
                    </a:p>
                  </a:txBody>
                  <a:tcPr marL="56811" marR="56811" marT="28406" marB="28406"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a:solidFill>
                            <a:schemeClr val="dk1"/>
                          </a:solidFill>
                          <a:latin typeface="Times New Roman" panose="02020603050405020304" pitchFamily="18" charset="0"/>
                          <a:ea typeface="+mn-ea"/>
                          <a:cs typeface="Times New Roman" panose="02020603050405020304" pitchFamily="18" charset="0"/>
                        </a:rPr>
                        <a:t>4MB</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DRAM</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cache+4GB</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PCM</a:t>
                      </a:r>
                      <a:endParaRPr lang="zh-CN" altLang="en-US" sz="1100" kern="1200" dirty="0">
                        <a:solidFill>
                          <a:schemeClr val="dk1"/>
                        </a:solidFill>
                        <a:latin typeface="Times New Roman" panose="02020603050405020304" pitchFamily="18" charset="0"/>
                        <a:ea typeface="+mn-ea"/>
                        <a:cs typeface="Times New Roman" panose="02020603050405020304" pitchFamily="18" charset="0"/>
                      </a:endParaRPr>
                    </a:p>
                  </a:txBody>
                  <a:tcPr marL="56811" marR="56811" marT="28406" marB="28406"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1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每</a:t>
                      </a:r>
                      <a:r>
                        <a:rPr lang="en-US" altLang="zh-CN" sz="11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256</a:t>
                      </a:r>
                      <a:r>
                        <a:rPr lang="zh-CN" altLang="en-US" sz="11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次写操作执行移位</a:t>
                      </a:r>
                    </a:p>
                  </a:txBody>
                  <a:tcPr marL="56811" marR="56811" marT="28406" marB="28406" anchor="ctr" anchorCtr="1"/>
                </a:tc>
                <a:extLst>
                  <a:ext uri="{0D108BD9-81ED-4DB2-BD59-A6C34878D82A}">
                    <a16:rowId xmlns:a16="http://schemas.microsoft.com/office/drawing/2014/main" val="1135976529"/>
                  </a:ext>
                </a:extLst>
              </a:tr>
              <a:tr h="55779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a:solidFill>
                            <a:schemeClr val="dk1"/>
                          </a:solidFill>
                          <a:latin typeface="Times New Roman" panose="02020603050405020304" pitchFamily="18" charset="0"/>
                          <a:ea typeface="+mn-ea"/>
                          <a:cs typeface="Times New Roman" panose="02020603050405020304" pitchFamily="18" charset="0"/>
                        </a:rPr>
                        <a:t>Bit-line</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shifting</a:t>
                      </a:r>
                      <a:endParaRPr lang="zh-CN" altLang="en-US" sz="1100" kern="1200" dirty="0">
                        <a:solidFill>
                          <a:schemeClr val="dk1"/>
                        </a:solidFill>
                        <a:latin typeface="Times New Roman" panose="02020603050405020304" pitchFamily="18" charset="0"/>
                        <a:ea typeface="+mn-ea"/>
                        <a:cs typeface="Times New Roman" panose="02020603050405020304" pitchFamily="18" charset="0"/>
                      </a:endParaRPr>
                    </a:p>
                  </a:txBody>
                  <a:tcPr marL="56811" marR="56811" marT="28406" marB="28406" anchor="ctr" anchorCtr="1"/>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a:solidFill>
                            <a:schemeClr val="dk1"/>
                          </a:solidFill>
                          <a:latin typeface="Times New Roman" panose="02020603050405020304" pitchFamily="18" charset="0"/>
                          <a:ea typeface="+mn-ea"/>
                          <a:cs typeface="Times New Roman" panose="02020603050405020304" pitchFamily="18" charset="0"/>
                        </a:rPr>
                        <a:t>line</a:t>
                      </a:r>
                      <a:endParaRPr lang="zh-CN" altLang="en-US" sz="1100" kern="1200" dirty="0">
                        <a:solidFill>
                          <a:schemeClr val="dk1"/>
                        </a:solidFill>
                        <a:latin typeface="Times New Roman" panose="02020603050405020304" pitchFamily="18" charset="0"/>
                        <a:ea typeface="+mn-ea"/>
                        <a:cs typeface="Times New Roman" panose="02020603050405020304" pitchFamily="18" charset="0"/>
                      </a:endParaRPr>
                    </a:p>
                  </a:txBody>
                  <a:tcPr marL="56811" marR="56811" marT="28406" marB="28406"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a:solidFill>
                            <a:schemeClr val="dk1"/>
                          </a:solidFill>
                          <a:latin typeface="Times New Roman" panose="02020603050405020304" pitchFamily="18" charset="0"/>
                          <a:ea typeface="+mn-ea"/>
                          <a:cs typeface="Times New Roman" panose="02020603050405020304" pitchFamily="18" charset="0"/>
                        </a:rPr>
                        <a:t>4MB</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L2</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DRAM</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cache</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+infinite</a:t>
                      </a:r>
                      <a:r>
                        <a:rPr lang="zh-CN" altLang="en-US" sz="1100" kern="1200" dirty="0">
                          <a:solidFill>
                            <a:schemeClr val="dk1"/>
                          </a:solidFill>
                          <a:latin typeface="Times New Roman" panose="02020603050405020304" pitchFamily="18" charset="0"/>
                          <a:ea typeface="+mn-ea"/>
                          <a:cs typeface="Times New Roman" panose="02020603050405020304" pitchFamily="18" charset="0"/>
                        </a:rPr>
                        <a:t> </a:t>
                      </a:r>
                      <a:r>
                        <a:rPr lang="en-US" altLang="zh-CN" sz="1100" kern="1200" dirty="0">
                          <a:solidFill>
                            <a:schemeClr val="dk1"/>
                          </a:solidFill>
                          <a:latin typeface="Times New Roman" panose="02020603050405020304" pitchFamily="18" charset="0"/>
                          <a:ea typeface="+mn-ea"/>
                          <a:cs typeface="Times New Roman" panose="02020603050405020304" pitchFamily="18" charset="0"/>
                        </a:rPr>
                        <a:t>PCM</a:t>
                      </a:r>
                      <a:endParaRPr lang="zh-CN" altLang="en-US" sz="1100" kern="1200" dirty="0">
                        <a:solidFill>
                          <a:schemeClr val="dk1"/>
                        </a:solidFill>
                        <a:latin typeface="Times New Roman" panose="02020603050405020304" pitchFamily="18" charset="0"/>
                        <a:ea typeface="+mn-ea"/>
                        <a:cs typeface="Times New Roman" panose="02020603050405020304" pitchFamily="18" charset="0"/>
                      </a:endParaRPr>
                    </a:p>
                  </a:txBody>
                  <a:tcPr marL="56811" marR="56811" marT="28406" marB="28406" anchor="ctr" anchorCtr="1"/>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100" kern="1200" dirty="0">
                          <a:solidFill>
                            <a:schemeClr val="dk1"/>
                          </a:solidFill>
                          <a:latin typeface="Times New Roman" panose="02020603050405020304" pitchFamily="18" charset="0"/>
                          <a:ea typeface="微软雅黑" panose="020B0503020204020204" pitchFamily="34" charset="-122"/>
                          <a:cs typeface="Times New Roman" panose="02020603050405020304" pitchFamily="18" charset="0"/>
                        </a:rPr>
                        <a:t>Line</a:t>
                      </a:r>
                      <a:r>
                        <a:rPr lang="zh-CN" altLang="en-US" sz="11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的写次数超过阈值更改当前偏移值</a:t>
                      </a:r>
                    </a:p>
                  </a:txBody>
                  <a:tcPr marL="56811" marR="56811" marT="28406" marB="28406" anchor="ctr" anchorCtr="1"/>
                </a:tc>
                <a:extLst>
                  <a:ext uri="{0D108BD9-81ED-4DB2-BD59-A6C34878D82A}">
                    <a16:rowId xmlns:a16="http://schemas.microsoft.com/office/drawing/2014/main" val="2456212703"/>
                  </a:ext>
                </a:extLst>
              </a:tr>
            </a:tbl>
          </a:graphicData>
        </a:graphic>
      </p:graphicFrame>
      <p:sp>
        <p:nvSpPr>
          <p:cNvPr id="8" name="文本框 7">
            <a:extLst>
              <a:ext uri="{FF2B5EF4-FFF2-40B4-BE49-F238E27FC236}">
                <a16:creationId xmlns:a16="http://schemas.microsoft.com/office/drawing/2014/main" id="{B79CF261-0FDB-4559-B12C-E3CE95B2D5DF}"/>
              </a:ext>
            </a:extLst>
          </p:cNvPr>
          <p:cNvSpPr txBox="1"/>
          <p:nvPr/>
        </p:nvSpPr>
        <p:spPr>
          <a:xfrm>
            <a:off x="333076" y="1440036"/>
            <a:ext cx="5049867" cy="338554"/>
          </a:xfrm>
          <a:prstGeom prst="rect">
            <a:avLst/>
          </a:prstGeom>
          <a:noFill/>
        </p:spPr>
        <p:txBody>
          <a:bodyPr wrap="square" rtlCol="0">
            <a:spAutoFit/>
          </a:bodyPr>
          <a:lstStyle/>
          <a:p>
            <a:pPr algn="ctr"/>
            <a:r>
              <a:rPr lang="zh-CN" altLang="en-US" dirty="0"/>
              <a:t>减少写次数方法汇总</a:t>
            </a:r>
            <a:endParaRPr lang="en-US" altLang="zh-CN" dirty="0"/>
          </a:p>
        </p:txBody>
      </p:sp>
      <p:sp>
        <p:nvSpPr>
          <p:cNvPr id="9" name="矩形 8">
            <a:extLst>
              <a:ext uri="{FF2B5EF4-FFF2-40B4-BE49-F238E27FC236}">
                <a16:creationId xmlns:a16="http://schemas.microsoft.com/office/drawing/2014/main" id="{B4583327-31F6-4D87-A849-BF0DE9F1D537}"/>
              </a:ext>
            </a:extLst>
          </p:cNvPr>
          <p:cNvSpPr/>
          <p:nvPr/>
        </p:nvSpPr>
        <p:spPr>
          <a:xfrm>
            <a:off x="5580682" y="1489104"/>
            <a:ext cx="3240360" cy="2308324"/>
          </a:xfrm>
          <a:prstGeom prst="rect">
            <a:avLst/>
          </a:prstGeom>
        </p:spPr>
        <p:txBody>
          <a:bodyPr wrap="square">
            <a:spAutoFit/>
          </a:bodyPr>
          <a:lstStyle/>
          <a:p>
            <a:r>
              <a:rPr lang="zh-CN" altLang="en-US" dirty="0">
                <a:latin typeface="+mn-ea"/>
              </a:rPr>
              <a:t>总结：</a:t>
            </a:r>
            <a:endParaRPr lang="en-US" altLang="zh-CN" dirty="0">
              <a:latin typeface="+mn-ea"/>
            </a:endParaRPr>
          </a:p>
          <a:p>
            <a:r>
              <a:rPr lang="zh-CN" altLang="en-US" dirty="0">
                <a:latin typeface="+mn-ea"/>
              </a:rPr>
              <a:t>移位技术往往通过硬件来完成，对于</a:t>
            </a:r>
            <a:r>
              <a:rPr lang="zh-CN" altLang="en-US" dirty="0">
                <a:solidFill>
                  <a:srgbClr val="FF0000"/>
                </a:solidFill>
                <a:latin typeface="+mn-ea"/>
              </a:rPr>
              <a:t>执行移位的间隔、移位的粒度以及范围</a:t>
            </a:r>
            <a:r>
              <a:rPr lang="zh-CN" altLang="en-US" dirty="0">
                <a:latin typeface="+mn-ea"/>
              </a:rPr>
              <a:t>还需要进一步考量，同时，设计移位策略时必须考虑到时间、空间局部性对磨损均衡效果的影响。此外，以固定映射逻辑通过移位实现的磨损均衡容易遭受恶意写攻击，导致存储单元迅速损坏。</a:t>
            </a:r>
            <a:endParaRPr lang="en-US" altLang="zh-CN" dirty="0">
              <a:latin typeface="+mn-ea"/>
            </a:endParaRPr>
          </a:p>
        </p:txBody>
      </p:sp>
    </p:spTree>
    <p:extLst>
      <p:ext uri="{BB962C8B-B14F-4D97-AF65-F5344CB8AC3E}">
        <p14:creationId xmlns:p14="http://schemas.microsoft.com/office/powerpoint/2010/main" val="2149903786"/>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flipV="1">
            <a:off x="-503993" y="1656060"/>
            <a:ext cx="10009112" cy="663922"/>
          </a:xfrm>
          <a:prstGeom prst="parallelogram">
            <a:avLst>
              <a:gd name="adj" fmla="val 0"/>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3"/>
          <p:cNvSpPr txBox="1"/>
          <p:nvPr/>
        </p:nvSpPr>
        <p:spPr>
          <a:xfrm>
            <a:off x="1332210" y="1751738"/>
            <a:ext cx="6336704" cy="472565"/>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基于混合内存架构的页面迁移</a:t>
            </a:r>
          </a:p>
        </p:txBody>
      </p:sp>
      <p:sp>
        <p:nvSpPr>
          <p:cNvPr id="2" name="灯片编号占位符 1">
            <a:extLst>
              <a:ext uri="{FF2B5EF4-FFF2-40B4-BE49-F238E27FC236}">
                <a16:creationId xmlns:a16="http://schemas.microsoft.com/office/drawing/2014/main" id="{144E7DF4-DBC8-4FDC-B996-43CE3CCE0550}"/>
              </a:ext>
            </a:extLst>
          </p:cNvPr>
          <p:cNvSpPr>
            <a:spLocks noGrp="1"/>
          </p:cNvSpPr>
          <p:nvPr>
            <p:ph type="sldNum" sz="quarter" idx="12"/>
          </p:nvPr>
        </p:nvSpPr>
        <p:spPr/>
        <p:txBody>
          <a:bodyPr/>
          <a:lstStyle/>
          <a:p>
            <a:fld id="{0C913308-F349-4B6D-A68A-DD1791B4A57B}" type="slidenum">
              <a:rPr lang="zh-CN" altLang="en-US" smtClean="0"/>
              <a:t>24</a:t>
            </a:fld>
            <a:endParaRPr lang="zh-CN" altLang="en-US"/>
          </a:p>
        </p:txBody>
      </p:sp>
    </p:spTree>
    <p:extLst>
      <p:ext uri="{BB962C8B-B14F-4D97-AF65-F5344CB8AC3E}">
        <p14:creationId xmlns:p14="http://schemas.microsoft.com/office/powerpoint/2010/main" val="67793073"/>
      </p:ext>
    </p:extLst>
  </p:cSld>
  <p:clrMapOvr>
    <a:masterClrMapping/>
  </p:clrMapOvr>
  <mc:AlternateContent xmlns:mc="http://schemas.openxmlformats.org/markup-compatibility/2006" xmlns:p14="http://schemas.microsoft.com/office/powerpoint/2010/main">
    <mc:Choice Requires="p14">
      <p:transition spd="slow" p14:dur="2000" advTm="8336"/>
    </mc:Choice>
    <mc:Fallback xmlns="">
      <p:transition spd="slow" advTm="8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anim calcmode="lin" valueType="num">
                                      <p:cBhvr>
                                        <p:cTn id="15" dur="500" fill="hold"/>
                                        <p:tgtEl>
                                          <p:spTgt spid="10"/>
                                        </p:tgtEl>
                                        <p:attrNameLst>
                                          <p:attrName>ppt_x</p:attrName>
                                        </p:attrNameLst>
                                      </p:cBhvr>
                                      <p:tavLst>
                                        <p:tav tm="0">
                                          <p:val>
                                            <p:strVal val="#ppt_x"/>
                                          </p:val>
                                        </p:tav>
                                        <p:tav tm="100000">
                                          <p:val>
                                            <p:strVal val="#ppt_x"/>
                                          </p:val>
                                        </p:tav>
                                      </p:tavLst>
                                    </p:anim>
                                    <p:anim calcmode="lin" valueType="num">
                                      <p:cBhvr>
                                        <p:cTn id="16" dur="5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388843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基于混合内存架构的页面迁移</a:t>
            </a: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a:xfrm>
            <a:off x="5982091" y="4671624"/>
            <a:ext cx="2100263" cy="268350"/>
          </a:xfrm>
        </p:spPr>
        <p:txBody>
          <a:bodyPr/>
          <a:lstStyle/>
          <a:p>
            <a:fld id="{0C913308-F349-4B6D-A68A-DD1791B4A57B}" type="slidenum">
              <a:rPr lang="zh-CN" altLang="en-US" smtClean="0"/>
              <a:t>25</a:t>
            </a:fld>
            <a:endParaRPr lang="zh-CN" altLang="en-US"/>
          </a:p>
        </p:txBody>
      </p:sp>
      <p:sp>
        <p:nvSpPr>
          <p:cNvPr id="9" name="矩形 8">
            <a:extLst>
              <a:ext uri="{FF2B5EF4-FFF2-40B4-BE49-F238E27FC236}">
                <a16:creationId xmlns:a16="http://schemas.microsoft.com/office/drawing/2014/main" id="{B4583327-31F6-4D87-A849-BF0DE9F1D537}"/>
              </a:ext>
            </a:extLst>
          </p:cNvPr>
          <p:cNvSpPr/>
          <p:nvPr/>
        </p:nvSpPr>
        <p:spPr>
          <a:xfrm>
            <a:off x="7596906" y="2484732"/>
            <a:ext cx="3240360" cy="584775"/>
          </a:xfrm>
          <a:prstGeom prst="rect">
            <a:avLst/>
          </a:prstGeom>
        </p:spPr>
        <p:txBody>
          <a:bodyPr wrap="square">
            <a:spAutoFit/>
          </a:bodyPr>
          <a:lstStyle/>
          <a:p>
            <a:endParaRPr lang="en-US" altLang="zh-CN" dirty="0"/>
          </a:p>
          <a:p>
            <a:endParaRPr lang="en-US" altLang="zh-CN" dirty="0"/>
          </a:p>
        </p:txBody>
      </p:sp>
      <p:pic>
        <p:nvPicPr>
          <p:cNvPr id="8" name="图片 7">
            <a:extLst>
              <a:ext uri="{FF2B5EF4-FFF2-40B4-BE49-F238E27FC236}">
                <a16:creationId xmlns:a16="http://schemas.microsoft.com/office/drawing/2014/main" id="{6E549094-B081-44AE-9645-E2A4C94A0DC8}"/>
              </a:ext>
            </a:extLst>
          </p:cNvPr>
          <p:cNvPicPr>
            <a:picLocks noChangeAspect="1"/>
          </p:cNvPicPr>
          <p:nvPr/>
        </p:nvPicPr>
        <p:blipFill>
          <a:blip r:embed="rId3"/>
          <a:stretch>
            <a:fillRect/>
          </a:stretch>
        </p:blipFill>
        <p:spPr>
          <a:xfrm>
            <a:off x="1044178" y="752592"/>
            <a:ext cx="2304380" cy="4049053"/>
          </a:xfrm>
          <a:prstGeom prst="rect">
            <a:avLst/>
          </a:prstGeom>
        </p:spPr>
      </p:pic>
      <p:sp>
        <p:nvSpPr>
          <p:cNvPr id="2" name="文本框 1">
            <a:extLst>
              <a:ext uri="{FF2B5EF4-FFF2-40B4-BE49-F238E27FC236}">
                <a16:creationId xmlns:a16="http://schemas.microsoft.com/office/drawing/2014/main" id="{4C4563EB-75AC-4E26-9AA6-A74BAFD316C7}"/>
              </a:ext>
            </a:extLst>
          </p:cNvPr>
          <p:cNvSpPr txBox="1"/>
          <p:nvPr/>
        </p:nvSpPr>
        <p:spPr>
          <a:xfrm>
            <a:off x="4212530" y="650986"/>
            <a:ext cx="4515457" cy="2308324"/>
          </a:xfrm>
          <a:prstGeom prst="rect">
            <a:avLst/>
          </a:prstGeom>
          <a:noFill/>
        </p:spPr>
        <p:txBody>
          <a:bodyPr wrap="square" rtlCol="0">
            <a:spAutoFit/>
          </a:bodyPr>
          <a:lstStyle/>
          <a:p>
            <a:r>
              <a:rPr lang="en-US" altLang="zh-CN" b="1" dirty="0">
                <a:latin typeface="+mn-ea"/>
              </a:rPr>
              <a:t>DRAM</a:t>
            </a:r>
            <a:r>
              <a:rPr lang="zh-CN" altLang="en-US" b="1" dirty="0">
                <a:latin typeface="+mn-ea"/>
              </a:rPr>
              <a:t>与</a:t>
            </a:r>
            <a:r>
              <a:rPr lang="en-US" altLang="zh-CN" b="1" dirty="0">
                <a:latin typeface="+mn-ea"/>
              </a:rPr>
              <a:t>NVM</a:t>
            </a:r>
            <a:r>
              <a:rPr lang="zh-CN" altLang="en-US" b="1" dirty="0">
                <a:latin typeface="+mn-ea"/>
              </a:rPr>
              <a:t>混合内存结构</a:t>
            </a:r>
            <a:r>
              <a:rPr lang="zh-CN" altLang="en-US" dirty="0">
                <a:latin typeface="+mn-ea"/>
              </a:rPr>
              <a:t>：</a:t>
            </a:r>
            <a:r>
              <a:rPr lang="en-US" altLang="zh-CN" dirty="0">
                <a:latin typeface="+mn-ea"/>
              </a:rPr>
              <a:t>DRAM</a:t>
            </a:r>
            <a:r>
              <a:rPr lang="zh-CN" altLang="en-US" dirty="0">
                <a:latin typeface="+mn-ea"/>
              </a:rPr>
              <a:t>与</a:t>
            </a:r>
            <a:r>
              <a:rPr lang="en-US" altLang="zh-CN" dirty="0">
                <a:latin typeface="+mn-ea"/>
              </a:rPr>
              <a:t>NVM</a:t>
            </a:r>
            <a:r>
              <a:rPr lang="zh-CN" altLang="en-US" dirty="0">
                <a:latin typeface="+mn-ea"/>
              </a:rPr>
              <a:t>作为混合内存，在同一地址空间下由操作系统同一管理两种存储介质，在发挥各自优点的同时，也需要克服</a:t>
            </a:r>
            <a:r>
              <a:rPr lang="en-US" altLang="zh-CN" dirty="0">
                <a:solidFill>
                  <a:srgbClr val="FF0000"/>
                </a:solidFill>
                <a:latin typeface="+mn-ea"/>
              </a:rPr>
              <a:t>DRAM</a:t>
            </a:r>
            <a:r>
              <a:rPr lang="zh-CN" altLang="en-US" dirty="0">
                <a:solidFill>
                  <a:srgbClr val="FF0000"/>
                </a:solidFill>
                <a:latin typeface="+mn-ea"/>
              </a:rPr>
              <a:t>高能耗</a:t>
            </a:r>
            <a:r>
              <a:rPr lang="zh-CN" altLang="en-US" dirty="0">
                <a:latin typeface="+mn-ea"/>
              </a:rPr>
              <a:t>和</a:t>
            </a:r>
            <a:r>
              <a:rPr lang="en-US" altLang="zh-CN" dirty="0">
                <a:solidFill>
                  <a:srgbClr val="FF0000"/>
                </a:solidFill>
                <a:latin typeface="+mn-ea"/>
              </a:rPr>
              <a:t>PCM</a:t>
            </a:r>
            <a:r>
              <a:rPr lang="zh-CN" altLang="en-US" dirty="0">
                <a:solidFill>
                  <a:srgbClr val="FF0000"/>
                </a:solidFill>
                <a:latin typeface="+mn-ea"/>
              </a:rPr>
              <a:t>写性能不足</a:t>
            </a:r>
            <a:r>
              <a:rPr lang="zh-CN" altLang="en-US" dirty="0">
                <a:latin typeface="+mn-ea"/>
              </a:rPr>
              <a:t>、</a:t>
            </a:r>
            <a:r>
              <a:rPr lang="zh-CN" altLang="en-US" dirty="0">
                <a:solidFill>
                  <a:srgbClr val="FF0000"/>
                </a:solidFill>
                <a:latin typeface="+mn-ea"/>
              </a:rPr>
              <a:t>写寿命有限</a:t>
            </a:r>
            <a:r>
              <a:rPr lang="zh-CN" altLang="en-US" dirty="0">
                <a:latin typeface="+mn-ea"/>
              </a:rPr>
              <a:t>的缺陷。高效的混合内存页面调度机制能够针对这些缺陷，实现数据按照读写访问频率分别存放在不同的存储介质上，减少</a:t>
            </a:r>
            <a:r>
              <a:rPr lang="en-US" altLang="zh-CN" dirty="0">
                <a:latin typeface="+mn-ea"/>
              </a:rPr>
              <a:t>PCM</a:t>
            </a:r>
            <a:r>
              <a:rPr lang="zh-CN" altLang="en-US" dirty="0">
                <a:latin typeface="+mn-ea"/>
              </a:rPr>
              <a:t>磨损的同时降低系统能。</a:t>
            </a:r>
          </a:p>
          <a:p>
            <a:endParaRPr lang="zh-CN" altLang="en-US" dirty="0"/>
          </a:p>
        </p:txBody>
      </p:sp>
      <p:sp>
        <p:nvSpPr>
          <p:cNvPr id="3" name="文本框 2">
            <a:extLst>
              <a:ext uri="{FF2B5EF4-FFF2-40B4-BE49-F238E27FC236}">
                <a16:creationId xmlns:a16="http://schemas.microsoft.com/office/drawing/2014/main" id="{92440006-A1AE-466F-8A33-F2A247C0DB53}"/>
              </a:ext>
            </a:extLst>
          </p:cNvPr>
          <p:cNvSpPr txBox="1"/>
          <p:nvPr/>
        </p:nvSpPr>
        <p:spPr>
          <a:xfrm>
            <a:off x="4215408" y="2661053"/>
            <a:ext cx="4512579" cy="1077218"/>
          </a:xfrm>
          <a:prstGeom prst="rect">
            <a:avLst/>
          </a:prstGeom>
          <a:noFill/>
        </p:spPr>
        <p:txBody>
          <a:bodyPr wrap="square" rtlCol="0">
            <a:spAutoFit/>
          </a:bodyPr>
          <a:lstStyle/>
          <a:p>
            <a:r>
              <a:rPr lang="zh-CN" altLang="en-US" b="1" dirty="0"/>
              <a:t>被动式页面迁移策略</a:t>
            </a:r>
            <a:r>
              <a:rPr lang="zh-CN" altLang="en-US" dirty="0"/>
              <a:t>：在主存未命中时将请求数据直接写到 </a:t>
            </a:r>
            <a:r>
              <a:rPr lang="en-US" altLang="zh-CN" dirty="0"/>
              <a:t>DRAM</a:t>
            </a:r>
            <a:r>
              <a:rPr lang="zh-CN" altLang="en-US" dirty="0"/>
              <a:t>中，而当</a:t>
            </a:r>
            <a:r>
              <a:rPr lang="en-US" altLang="zh-CN" dirty="0"/>
              <a:t>DRAM</a:t>
            </a:r>
            <a:r>
              <a:rPr lang="zh-CN" altLang="en-US" dirty="0"/>
              <a:t>写满时便会触发迁移操作，再将访问频率低的冷页面或者读写倾向性不明确的页面迁移到</a:t>
            </a:r>
            <a:r>
              <a:rPr lang="en-US" altLang="zh-CN" dirty="0"/>
              <a:t>NVM</a:t>
            </a:r>
            <a:r>
              <a:rPr lang="zh-CN" altLang="en-US" dirty="0"/>
              <a:t>中。</a:t>
            </a:r>
          </a:p>
        </p:txBody>
      </p:sp>
      <p:sp>
        <p:nvSpPr>
          <p:cNvPr id="5" name="文本框 4">
            <a:extLst>
              <a:ext uri="{FF2B5EF4-FFF2-40B4-BE49-F238E27FC236}">
                <a16:creationId xmlns:a16="http://schemas.microsoft.com/office/drawing/2014/main" id="{5BB8CCDE-C011-4A9D-B555-574CD91BE8A8}"/>
              </a:ext>
            </a:extLst>
          </p:cNvPr>
          <p:cNvSpPr txBox="1"/>
          <p:nvPr/>
        </p:nvSpPr>
        <p:spPr>
          <a:xfrm>
            <a:off x="4221092" y="3738271"/>
            <a:ext cx="4377584" cy="830997"/>
          </a:xfrm>
          <a:prstGeom prst="rect">
            <a:avLst/>
          </a:prstGeom>
          <a:noFill/>
        </p:spPr>
        <p:txBody>
          <a:bodyPr wrap="square" rtlCol="0">
            <a:spAutoFit/>
          </a:bodyPr>
          <a:lstStyle/>
          <a:p>
            <a:r>
              <a:rPr lang="zh-CN" altLang="en-US" b="1" dirty="0"/>
              <a:t>主动式页面迁移策略：</a:t>
            </a:r>
            <a:r>
              <a:rPr lang="zh-CN" altLang="en-US" dirty="0">
                <a:latin typeface="+mn-ea"/>
              </a:rPr>
              <a:t>判断数据的读写倾向性，将读倾向性的数据写入</a:t>
            </a:r>
            <a:r>
              <a:rPr lang="en-US" altLang="zh-CN" dirty="0">
                <a:latin typeface="+mn-ea"/>
              </a:rPr>
              <a:t>NVM</a:t>
            </a:r>
            <a:r>
              <a:rPr lang="zh-CN" altLang="en-US" dirty="0">
                <a:latin typeface="+mn-ea"/>
              </a:rPr>
              <a:t>，写倾向性数据写入</a:t>
            </a:r>
            <a:r>
              <a:rPr lang="en-US" altLang="zh-CN" dirty="0">
                <a:latin typeface="+mn-ea"/>
              </a:rPr>
              <a:t>DRAM</a:t>
            </a:r>
            <a:r>
              <a:rPr lang="zh-CN" altLang="en-US" dirty="0">
                <a:latin typeface="+mn-ea"/>
              </a:rPr>
              <a:t>。</a:t>
            </a:r>
          </a:p>
        </p:txBody>
      </p:sp>
    </p:spTree>
    <p:extLst>
      <p:ext uri="{BB962C8B-B14F-4D97-AF65-F5344CB8AC3E}">
        <p14:creationId xmlns:p14="http://schemas.microsoft.com/office/powerpoint/2010/main" val="3679143561"/>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388843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基于混合内存架构的页面迁移</a:t>
            </a: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a:xfrm>
            <a:off x="5982091" y="4671624"/>
            <a:ext cx="2100263" cy="268350"/>
          </a:xfrm>
        </p:spPr>
        <p:txBody>
          <a:bodyPr/>
          <a:lstStyle/>
          <a:p>
            <a:fld id="{0C913308-F349-4B6D-A68A-DD1791B4A57B}" type="slidenum">
              <a:rPr lang="zh-CN" altLang="en-US" smtClean="0"/>
              <a:t>26</a:t>
            </a:fld>
            <a:endParaRPr lang="zh-CN" altLang="en-US"/>
          </a:p>
        </p:txBody>
      </p:sp>
      <p:graphicFrame>
        <p:nvGraphicFramePr>
          <p:cNvPr id="7" name="表格 6">
            <a:extLst>
              <a:ext uri="{FF2B5EF4-FFF2-40B4-BE49-F238E27FC236}">
                <a16:creationId xmlns:a16="http://schemas.microsoft.com/office/drawing/2014/main" id="{C3304155-A61E-489F-AFF9-7030C37068C8}"/>
              </a:ext>
            </a:extLst>
          </p:cNvPr>
          <p:cNvGraphicFramePr>
            <a:graphicFrameLocks noGrp="1"/>
          </p:cNvGraphicFramePr>
          <p:nvPr>
            <p:extLst/>
          </p:nvPr>
        </p:nvGraphicFramePr>
        <p:xfrm>
          <a:off x="272870" y="953123"/>
          <a:ext cx="5436901" cy="3774291"/>
        </p:xfrm>
        <a:graphic>
          <a:graphicData uri="http://schemas.openxmlformats.org/drawingml/2006/table">
            <a:tbl>
              <a:tblPr firstRow="1" bandRow="1">
                <a:tableStyleId>{5C22544A-7EE6-4342-B048-85BDC9FD1C3A}</a:tableStyleId>
              </a:tblPr>
              <a:tblGrid>
                <a:gridCol w="669598">
                  <a:extLst>
                    <a:ext uri="{9D8B030D-6E8A-4147-A177-3AD203B41FA5}">
                      <a16:colId xmlns:a16="http://schemas.microsoft.com/office/drawing/2014/main" val="1909050555"/>
                    </a:ext>
                  </a:extLst>
                </a:gridCol>
                <a:gridCol w="1557532">
                  <a:extLst>
                    <a:ext uri="{9D8B030D-6E8A-4147-A177-3AD203B41FA5}">
                      <a16:colId xmlns:a16="http://schemas.microsoft.com/office/drawing/2014/main" val="943005288"/>
                    </a:ext>
                  </a:extLst>
                </a:gridCol>
                <a:gridCol w="1008112">
                  <a:extLst>
                    <a:ext uri="{9D8B030D-6E8A-4147-A177-3AD203B41FA5}">
                      <a16:colId xmlns:a16="http://schemas.microsoft.com/office/drawing/2014/main" val="3978729235"/>
                    </a:ext>
                  </a:extLst>
                </a:gridCol>
                <a:gridCol w="1080120">
                  <a:extLst>
                    <a:ext uri="{9D8B030D-6E8A-4147-A177-3AD203B41FA5}">
                      <a16:colId xmlns:a16="http://schemas.microsoft.com/office/drawing/2014/main" val="2001136878"/>
                    </a:ext>
                  </a:extLst>
                </a:gridCol>
                <a:gridCol w="1121539">
                  <a:extLst>
                    <a:ext uri="{9D8B030D-6E8A-4147-A177-3AD203B41FA5}">
                      <a16:colId xmlns:a16="http://schemas.microsoft.com/office/drawing/2014/main" val="1273677530"/>
                    </a:ext>
                  </a:extLst>
                </a:gridCol>
              </a:tblGrid>
              <a:tr h="285334">
                <a:tc>
                  <a:txBody>
                    <a:bodyPr/>
                    <a:lstStyle/>
                    <a:p>
                      <a:pPr algn="ctr"/>
                      <a:r>
                        <a:rPr lang="zh-CN" altLang="en-US" sz="800" dirty="0">
                          <a:latin typeface="微软雅黑" panose="020B0503020204020204" pitchFamily="34" charset="-122"/>
                          <a:ea typeface="微软雅黑" panose="020B0503020204020204" pitchFamily="34" charset="-122"/>
                        </a:rPr>
                        <a:t>算法</a:t>
                      </a:r>
                    </a:p>
                  </a:txBody>
                  <a:tcPr marL="36733" marR="36733" marT="18366" marB="18366" anchor="ctr" anchorCtr="1"/>
                </a:tc>
                <a:tc>
                  <a:txBody>
                    <a:bodyPr/>
                    <a:lstStyle/>
                    <a:p>
                      <a:pPr marL="0" algn="ctr" defTabSz="802295" rtl="0" eaLnBrk="1" latinLnBrk="0" hangingPunct="1"/>
                      <a:r>
                        <a:rPr lang="zh-CN" altLang="en-US" sz="800" b="1" kern="1200" dirty="0">
                          <a:solidFill>
                            <a:schemeClr val="lt1"/>
                          </a:solidFill>
                          <a:latin typeface="微软雅黑" panose="020B0503020204020204" pitchFamily="34" charset="-122"/>
                          <a:ea typeface="微软雅黑" panose="020B0503020204020204" pitchFamily="34" charset="-122"/>
                          <a:cs typeface="+mn-cs"/>
                        </a:rPr>
                        <a:t>架构</a:t>
                      </a:r>
                    </a:p>
                  </a:txBody>
                  <a:tcPr marL="36733" marR="36733" marT="18366" marB="18366" anchor="ctr" anchorCtr="1"/>
                </a:tc>
                <a:tc>
                  <a:txBody>
                    <a:bodyPr/>
                    <a:lstStyle/>
                    <a:p>
                      <a:pPr marL="0" algn="ctr" defTabSz="802295" rtl="0" eaLnBrk="1" latinLnBrk="0" hangingPunct="1"/>
                      <a:r>
                        <a:rPr lang="zh-CN" altLang="en-US" sz="800" b="1" kern="1200" dirty="0">
                          <a:solidFill>
                            <a:schemeClr val="lt1"/>
                          </a:solidFill>
                          <a:latin typeface="微软雅黑" panose="020B0503020204020204" pitchFamily="34" charset="-122"/>
                          <a:ea typeface="微软雅黑" panose="020B0503020204020204" pitchFamily="34" charset="-122"/>
                          <a:cs typeface="+mn-cs"/>
                        </a:rPr>
                        <a:t>基础缓存策略</a:t>
                      </a:r>
                    </a:p>
                  </a:txBody>
                  <a:tcPr marL="36733" marR="36733" marT="18366" marB="18366" anchor="ctr" anchorCtr="1"/>
                </a:tc>
                <a:tc>
                  <a:txBody>
                    <a:bodyPr/>
                    <a:lstStyle/>
                    <a:p>
                      <a:pPr marL="0" algn="ctr" defTabSz="802295" rtl="0" eaLnBrk="1" latinLnBrk="0" hangingPunct="1"/>
                      <a:r>
                        <a:rPr lang="zh-CN" altLang="en-US" sz="800" b="1" kern="1200" dirty="0">
                          <a:solidFill>
                            <a:schemeClr val="lt1"/>
                          </a:solidFill>
                          <a:latin typeface="微软雅黑" panose="020B0503020204020204" pitchFamily="34" charset="-122"/>
                          <a:ea typeface="微软雅黑" panose="020B0503020204020204" pitchFamily="34" charset="-122"/>
                          <a:cs typeface="+mn-cs"/>
                        </a:rPr>
                        <a:t>迁移条件</a:t>
                      </a:r>
                    </a:p>
                  </a:txBody>
                  <a:tcPr marL="36733" marR="36733" marT="18366" marB="18366" anchor="ctr" anchorCtr="1"/>
                </a:tc>
                <a:tc>
                  <a:txBody>
                    <a:bodyPr/>
                    <a:lstStyle/>
                    <a:p>
                      <a:pPr marL="0" algn="ctr" defTabSz="802295" rtl="0" eaLnBrk="1" latinLnBrk="0" hangingPunct="1"/>
                      <a:r>
                        <a:rPr lang="zh-CN" altLang="en-US" sz="800" b="1" kern="1200" dirty="0">
                          <a:solidFill>
                            <a:schemeClr val="lt1"/>
                          </a:solidFill>
                          <a:latin typeface="微软雅黑" panose="020B0503020204020204" pitchFamily="34" charset="-122"/>
                          <a:ea typeface="微软雅黑" panose="020B0503020204020204" pitchFamily="34" charset="-122"/>
                          <a:cs typeface="+mn-cs"/>
                        </a:rPr>
                        <a:t>分类</a:t>
                      </a:r>
                    </a:p>
                  </a:txBody>
                  <a:tcPr marL="36733" marR="36733" marT="18366" marB="18366" anchor="ctr" anchorCtr="1"/>
                </a:tc>
                <a:extLst>
                  <a:ext uri="{0D108BD9-81ED-4DB2-BD59-A6C34878D82A}">
                    <a16:rowId xmlns:a16="http://schemas.microsoft.com/office/drawing/2014/main" val="2714031453"/>
                  </a:ext>
                </a:extLst>
              </a:tr>
              <a:tr h="40963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dirty="0">
                          <a:latin typeface="Times New Roman" panose="02020603050405020304" pitchFamily="18" charset="0"/>
                          <a:cs typeface="Times New Roman" panose="02020603050405020304" pitchFamily="18" charset="0"/>
                        </a:rPr>
                        <a:t>CLOCK-DWF</a:t>
                      </a:r>
                      <a:endParaRPr lang="zh-CN" altLang="en-US" sz="800" dirty="0">
                        <a:latin typeface="Times New Roman" panose="02020603050405020304" pitchFamily="18" charset="0"/>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4 GB DRAM+PCM main memory</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CLOCK</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DRAM</a:t>
                      </a: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被写满</a:t>
                      </a:r>
                      <a:endParaRPr lang="en-US" altLang="zh-CN"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被动式页面迁移策略</a:t>
                      </a:r>
                      <a:endParaRPr lang="en-US" altLang="zh-CN"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endParaRPr>
                    </a:p>
                  </a:txBody>
                  <a:tcPr marL="36733" marR="36733" marT="18366" marB="18366" anchor="ctr" anchorCtr="1"/>
                </a:tc>
                <a:extLst>
                  <a:ext uri="{0D108BD9-81ED-4DB2-BD59-A6C34878D82A}">
                    <a16:rowId xmlns:a16="http://schemas.microsoft.com/office/drawing/2014/main" val="1965395149"/>
                  </a:ext>
                </a:extLst>
              </a:tr>
              <a:tr h="53393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MHR-LRU</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1 DRAM+4 PCM main memory</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LRU</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DRAM</a:t>
                      </a: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写操作的</a:t>
                      </a:r>
                      <a:r>
                        <a:rPr lang="en-US" altLang="zh-CN"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LRU</a:t>
                      </a: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链表被填满</a:t>
                      </a: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被动式页面迁移策略</a:t>
                      </a:r>
                      <a:endParaRPr lang="en-US" altLang="zh-CN"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endParaRPr>
                    </a:p>
                  </a:txBody>
                  <a:tcPr marL="36733" marR="36733" marT="18366" marB="18366" anchor="ctr" anchorCtr="1"/>
                </a:tc>
                <a:extLst>
                  <a:ext uri="{0D108BD9-81ED-4DB2-BD59-A6C34878D82A}">
                    <a16:rowId xmlns:a16="http://schemas.microsoft.com/office/drawing/2014/main" val="3368273959"/>
                  </a:ext>
                </a:extLst>
              </a:tr>
              <a:tr h="40963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Lazy-Write</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1 GB DRAM buffer+32GB PCM</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页面被住处</a:t>
                      </a:r>
                      <a:r>
                        <a:rPr lang="en-US" altLang="zh-CN"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DRAM</a:t>
                      </a: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且该页被修改过</a:t>
                      </a: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被动式页面迁移策略</a:t>
                      </a:r>
                      <a:endParaRPr lang="en-US" altLang="zh-CN"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endParaRPr>
                    </a:p>
                  </a:txBody>
                  <a:tcPr marL="36733" marR="36733" marT="18366" marB="18366" anchor="ctr" anchorCtr="1"/>
                </a:tc>
                <a:extLst>
                  <a:ext uri="{0D108BD9-81ED-4DB2-BD59-A6C34878D82A}">
                    <a16:rowId xmlns:a16="http://schemas.microsoft.com/office/drawing/2014/main" val="1135976529"/>
                  </a:ext>
                </a:extLst>
              </a:tr>
              <a:tr h="658238">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err="1">
                          <a:solidFill>
                            <a:schemeClr val="dk1"/>
                          </a:solidFill>
                          <a:latin typeface="Times New Roman" panose="02020603050405020304" pitchFamily="18" charset="0"/>
                          <a:ea typeface="+mn-ea"/>
                          <a:cs typeface="Times New Roman" panose="02020603050405020304" pitchFamily="18" charset="0"/>
                        </a:rPr>
                        <a:t>RaPP</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128 MB  DRAM+1536 MB PCM main memory</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err="1">
                          <a:solidFill>
                            <a:schemeClr val="dk1"/>
                          </a:solidFill>
                          <a:latin typeface="Times New Roman" panose="02020603050405020304" pitchFamily="18" charset="0"/>
                          <a:ea typeface="+mn-ea"/>
                          <a:cs typeface="Times New Roman" panose="02020603050405020304" pitchFamily="18" charset="0"/>
                        </a:rPr>
                        <a:t>MultiQueue</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Times New Roman" panose="02020603050405020304" pitchFamily="18" charset="0"/>
                          <a:ea typeface="微软雅黑" panose="020B0503020204020204" pitchFamily="34" charset="-122"/>
                          <a:cs typeface="Times New Roman" panose="02020603050405020304" pitchFamily="18" charset="0"/>
                        </a:rPr>
                        <a:t>连续两次降级的</a:t>
                      </a:r>
                      <a:r>
                        <a:rPr lang="en-US" altLang="zh-CN" sz="800" kern="1200" dirty="0">
                          <a:solidFill>
                            <a:schemeClr val="dk1"/>
                          </a:solidFill>
                          <a:latin typeface="Times New Roman" panose="02020603050405020304" pitchFamily="18" charset="0"/>
                          <a:ea typeface="微软雅黑" panose="020B0503020204020204" pitchFamily="34" charset="-122"/>
                          <a:cs typeface="Times New Roman" panose="02020603050405020304" pitchFamily="18" charset="0"/>
                        </a:rPr>
                        <a:t>DRAM</a:t>
                      </a:r>
                      <a:r>
                        <a:rPr lang="zh-CN" altLang="en-US" sz="800" kern="1200" dirty="0">
                          <a:solidFill>
                            <a:schemeClr val="dk1"/>
                          </a:solidFill>
                          <a:latin typeface="Times New Roman" panose="02020603050405020304" pitchFamily="18" charset="0"/>
                          <a:ea typeface="微软雅黑" panose="020B0503020204020204" pitchFamily="34" charset="-122"/>
                          <a:cs typeface="Times New Roman" panose="02020603050405020304" pitchFamily="18" charset="0"/>
                        </a:rPr>
                        <a:t>页面和升级的</a:t>
                      </a:r>
                      <a:r>
                        <a:rPr lang="en-US" altLang="zh-CN" sz="800" kern="1200" dirty="0">
                          <a:solidFill>
                            <a:schemeClr val="dk1"/>
                          </a:solidFill>
                          <a:latin typeface="Times New Roman" panose="02020603050405020304" pitchFamily="18" charset="0"/>
                          <a:ea typeface="微软雅黑" panose="020B0503020204020204" pitchFamily="34" charset="-122"/>
                          <a:cs typeface="Times New Roman" panose="02020603050405020304" pitchFamily="18" charset="0"/>
                        </a:rPr>
                        <a:t>PCM</a:t>
                      </a:r>
                      <a:r>
                        <a:rPr lang="zh-CN" altLang="en-US" sz="800" kern="1200" dirty="0">
                          <a:solidFill>
                            <a:schemeClr val="dk1"/>
                          </a:solidFill>
                          <a:latin typeface="Times New Roman" panose="02020603050405020304" pitchFamily="18" charset="0"/>
                          <a:ea typeface="微软雅黑" panose="020B0503020204020204" pitchFamily="34" charset="-122"/>
                          <a:cs typeface="Times New Roman" panose="02020603050405020304" pitchFamily="18" charset="0"/>
                        </a:rPr>
                        <a:t>页面进行置换</a:t>
                      </a:r>
                      <a:endPar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主动式页面迁移策略</a:t>
                      </a:r>
                    </a:p>
                  </a:txBody>
                  <a:tcPr marL="36733" marR="36733" marT="18366" marB="18366" anchor="ctr" anchorCtr="1"/>
                </a:tc>
                <a:extLst>
                  <a:ext uri="{0D108BD9-81ED-4DB2-BD59-A6C34878D82A}">
                    <a16:rowId xmlns:a16="http://schemas.microsoft.com/office/drawing/2014/main" val="2456212703"/>
                  </a:ext>
                </a:extLst>
              </a:tr>
              <a:tr h="53393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LRU-WPAM</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1 </a:t>
                      </a:r>
                      <a:r>
                        <a:rPr lang="en-US" altLang="zh-CN" sz="800" kern="1200" dirty="0" err="1">
                          <a:solidFill>
                            <a:schemeClr val="dk1"/>
                          </a:solidFill>
                          <a:latin typeface="Times New Roman" panose="02020603050405020304" pitchFamily="18" charset="0"/>
                          <a:ea typeface="+mn-ea"/>
                          <a:cs typeface="Times New Roman" panose="02020603050405020304" pitchFamily="18" charset="0"/>
                        </a:rPr>
                        <a:t>DRAM+n</a:t>
                      </a:r>
                      <a:r>
                        <a:rPr lang="en-US" altLang="zh-CN" sz="800" kern="1200" dirty="0">
                          <a:solidFill>
                            <a:schemeClr val="dk1"/>
                          </a:solidFill>
                          <a:latin typeface="Times New Roman" panose="02020603050405020304" pitchFamily="18" charset="0"/>
                          <a:ea typeface="+mn-ea"/>
                          <a:cs typeface="Times New Roman" panose="02020603050405020304" pitchFamily="18" charset="0"/>
                        </a:rPr>
                        <a:t> PCM main memory</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LRU</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读写次数分别达到阈值</a:t>
                      </a: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主动式页面迁移策略</a:t>
                      </a:r>
                    </a:p>
                  </a:txBody>
                  <a:tcPr marL="36733" marR="36733" marT="18366" marB="18366" anchor="ctr" anchorCtr="1"/>
                </a:tc>
                <a:extLst>
                  <a:ext uri="{0D108BD9-81ED-4DB2-BD59-A6C34878D82A}">
                    <a16:rowId xmlns:a16="http://schemas.microsoft.com/office/drawing/2014/main" val="2278656702"/>
                  </a:ext>
                </a:extLst>
              </a:tr>
              <a:tr h="409636">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APP-LRU</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 DRAM+PCM main memory</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LRU</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依据磁盘历史读写访问比例达到设定值</a:t>
                      </a: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主动式页面迁移策略</a:t>
                      </a:r>
                    </a:p>
                  </a:txBody>
                  <a:tcPr marL="36733" marR="36733" marT="18366" marB="18366" anchor="ctr" anchorCtr="1"/>
                </a:tc>
                <a:extLst>
                  <a:ext uri="{0D108BD9-81ED-4DB2-BD59-A6C34878D82A}">
                    <a16:rowId xmlns:a16="http://schemas.microsoft.com/office/drawing/2014/main" val="2998516114"/>
                  </a:ext>
                </a:extLst>
              </a:tr>
              <a:tr h="533937">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Improved MQ method</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a:solidFill>
                            <a:schemeClr val="dk1"/>
                          </a:solidFill>
                          <a:latin typeface="Times New Roman" panose="02020603050405020304" pitchFamily="18" charset="0"/>
                          <a:ea typeface="+mn-ea"/>
                          <a:cs typeface="Times New Roman" panose="02020603050405020304" pitchFamily="18" charset="0"/>
                        </a:rPr>
                        <a:t>2 GB DRAM+PCM main memory</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p>
                      <a:pPr marL="0" marR="0" lvl="0" indent="0" algn="ctr" defTabSz="914400" rtl="0" eaLnBrk="1" fontAlgn="auto" latinLnBrk="0" hangingPunct="1">
                        <a:lnSpc>
                          <a:spcPct val="100000"/>
                        </a:lnSpc>
                        <a:spcBef>
                          <a:spcPts val="0"/>
                        </a:spcBef>
                        <a:spcAft>
                          <a:spcPts val="0"/>
                        </a:spcAft>
                        <a:buClrTx/>
                        <a:buSzTx/>
                        <a:buFontTx/>
                        <a:buNone/>
                        <a:tabLst/>
                        <a:defRPr/>
                      </a:pP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sz="800" kern="1200" dirty="0" err="1">
                          <a:solidFill>
                            <a:schemeClr val="dk1"/>
                          </a:solidFill>
                          <a:latin typeface="Times New Roman" panose="02020603050405020304" pitchFamily="18" charset="0"/>
                          <a:ea typeface="+mn-ea"/>
                          <a:cs typeface="Times New Roman" panose="02020603050405020304" pitchFamily="18" charset="0"/>
                        </a:rPr>
                        <a:t>MultiQueue</a:t>
                      </a:r>
                      <a:endParaRPr lang="zh-CN" altLang="en-US" sz="800" kern="1200" dirty="0">
                        <a:solidFill>
                          <a:schemeClr val="dk1"/>
                        </a:solidFill>
                        <a:latin typeface="Times New Roman" panose="02020603050405020304" pitchFamily="18" charset="0"/>
                        <a:ea typeface="+mn-ea"/>
                        <a:cs typeface="Times New Roman" panose="02020603050405020304" pitchFamily="18" charset="0"/>
                      </a:endParaRPr>
                    </a:p>
                  </a:txBody>
                  <a:tcPr marL="36733" marR="36733" marT="18366" marB="18366" anchor="ctr" anchorCtr="1"/>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到达一定的升降级</a:t>
                      </a:r>
                      <a:r>
                        <a:rPr lang="en-US" altLang="zh-CN"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LRU</a:t>
                      </a: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队列</a:t>
                      </a:r>
                    </a:p>
                  </a:txBody>
                  <a:tcPr marL="36733" marR="36733" marT="18366" marB="18366" anchor="ctr" anchorCtr="1"/>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80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主动式页面迁移策略</a:t>
                      </a:r>
                    </a:p>
                  </a:txBody>
                  <a:tcPr marL="36733" marR="36733" marT="18366" marB="18366" anchor="ctr" anchorCtr="1"/>
                </a:tc>
                <a:extLst>
                  <a:ext uri="{0D108BD9-81ED-4DB2-BD59-A6C34878D82A}">
                    <a16:rowId xmlns:a16="http://schemas.microsoft.com/office/drawing/2014/main" val="3374252122"/>
                  </a:ext>
                </a:extLst>
              </a:tr>
            </a:tbl>
          </a:graphicData>
        </a:graphic>
      </p:graphicFrame>
      <p:sp>
        <p:nvSpPr>
          <p:cNvPr id="9" name="矩形 8">
            <a:extLst>
              <a:ext uri="{FF2B5EF4-FFF2-40B4-BE49-F238E27FC236}">
                <a16:creationId xmlns:a16="http://schemas.microsoft.com/office/drawing/2014/main" id="{B4583327-31F6-4D87-A849-BF0DE9F1D537}"/>
              </a:ext>
            </a:extLst>
          </p:cNvPr>
          <p:cNvSpPr/>
          <p:nvPr/>
        </p:nvSpPr>
        <p:spPr>
          <a:xfrm>
            <a:off x="7596906" y="2484732"/>
            <a:ext cx="3240360" cy="584775"/>
          </a:xfrm>
          <a:prstGeom prst="rect">
            <a:avLst/>
          </a:prstGeom>
        </p:spPr>
        <p:txBody>
          <a:bodyPr wrap="square">
            <a:spAutoFit/>
          </a:bodyPr>
          <a:lstStyle/>
          <a:p>
            <a:endParaRPr lang="en-US" altLang="zh-CN" dirty="0"/>
          </a:p>
          <a:p>
            <a:endParaRPr lang="en-US" altLang="zh-CN" dirty="0"/>
          </a:p>
        </p:txBody>
      </p:sp>
      <p:sp>
        <p:nvSpPr>
          <p:cNvPr id="2" name="文本框 1">
            <a:extLst>
              <a:ext uri="{FF2B5EF4-FFF2-40B4-BE49-F238E27FC236}">
                <a16:creationId xmlns:a16="http://schemas.microsoft.com/office/drawing/2014/main" id="{01B049F3-2C19-4E44-89A2-6E69897A7A23}"/>
              </a:ext>
            </a:extLst>
          </p:cNvPr>
          <p:cNvSpPr txBox="1"/>
          <p:nvPr/>
        </p:nvSpPr>
        <p:spPr>
          <a:xfrm>
            <a:off x="6010594" y="1376735"/>
            <a:ext cx="2562299" cy="2800767"/>
          </a:xfrm>
          <a:prstGeom prst="rect">
            <a:avLst/>
          </a:prstGeom>
          <a:noFill/>
        </p:spPr>
        <p:txBody>
          <a:bodyPr wrap="square" rtlCol="0">
            <a:spAutoFit/>
          </a:bodyPr>
          <a:lstStyle/>
          <a:p>
            <a:r>
              <a:rPr lang="zh-CN" altLang="en-US" dirty="0"/>
              <a:t>总结：</a:t>
            </a:r>
            <a:endParaRPr lang="en-US" altLang="zh-CN" dirty="0"/>
          </a:p>
          <a:p>
            <a:r>
              <a:rPr lang="zh-CN" altLang="en-US" dirty="0"/>
              <a:t>基于混合内存架构的页面迁移策略能够实现 将更新频繁的页面保存在</a:t>
            </a:r>
            <a:r>
              <a:rPr lang="en-US" altLang="zh-CN" dirty="0"/>
              <a:t>DRAM</a:t>
            </a:r>
            <a:r>
              <a:rPr lang="zh-CN" altLang="en-US" dirty="0"/>
              <a:t>中，将读访问频 繁的或者静态的数据存放在</a:t>
            </a:r>
            <a:r>
              <a:rPr lang="en-US" altLang="zh-CN" dirty="0"/>
              <a:t>NVM</a:t>
            </a:r>
            <a:r>
              <a:rPr lang="zh-CN" altLang="en-US" dirty="0"/>
              <a:t>中，通过预测页 面的读写访问热度对数据进行迁移操作，达到减少</a:t>
            </a:r>
            <a:r>
              <a:rPr lang="en-US" altLang="zh-CN" dirty="0"/>
              <a:t>NVM</a:t>
            </a:r>
            <a:r>
              <a:rPr lang="zh-CN" altLang="en-US" dirty="0"/>
              <a:t>写数量的目的，延长</a:t>
            </a:r>
            <a:r>
              <a:rPr lang="en-US" altLang="zh-CN" dirty="0"/>
              <a:t>NVM</a:t>
            </a:r>
            <a:r>
              <a:rPr lang="zh-CN" altLang="en-US" dirty="0"/>
              <a:t>使用寿命的同时 降低了系统能耗开销</a:t>
            </a:r>
          </a:p>
        </p:txBody>
      </p:sp>
    </p:spTree>
    <p:extLst>
      <p:ext uri="{BB962C8B-B14F-4D97-AF65-F5344CB8AC3E}">
        <p14:creationId xmlns:p14="http://schemas.microsoft.com/office/powerpoint/2010/main" val="2094048485"/>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flipV="1">
            <a:off x="-503993" y="1656060"/>
            <a:ext cx="10009112" cy="663922"/>
          </a:xfrm>
          <a:prstGeom prst="parallelogram">
            <a:avLst>
              <a:gd name="adj" fmla="val 0"/>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10800000">
            <a:off x="756146" y="1368028"/>
            <a:ext cx="2108606" cy="1397240"/>
          </a:xfrm>
          <a:prstGeom prst="triangle">
            <a:avLst>
              <a:gd name="adj" fmla="val 50785"/>
            </a:avLst>
          </a:prstGeom>
          <a:solidFill>
            <a:srgbClr val="2064A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13"/>
          <p:cNvSpPr txBox="1"/>
          <p:nvPr/>
        </p:nvSpPr>
        <p:spPr>
          <a:xfrm>
            <a:off x="684138" y="1440036"/>
            <a:ext cx="2304256" cy="804900"/>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en-US" altLang="zh-CN" sz="4800" b="1" dirty="0">
                <a:solidFill>
                  <a:schemeClr val="bg1"/>
                </a:solidFill>
                <a:latin typeface="Arial" panose="020B0604020202020204" pitchFamily="34" charset="0"/>
                <a:ea typeface="微软雅黑" panose="020B0503020204020204" pitchFamily="34" charset="-122"/>
                <a:sym typeface="Arial" panose="020B0604020202020204" pitchFamily="34" charset="0"/>
              </a:rPr>
              <a:t>03</a:t>
            </a:r>
            <a:endParaRPr lang="en-US" sz="48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TextBox 13"/>
          <p:cNvSpPr txBox="1"/>
          <p:nvPr/>
        </p:nvSpPr>
        <p:spPr>
          <a:xfrm>
            <a:off x="3276426" y="1728068"/>
            <a:ext cx="2808312" cy="472565"/>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总结与展望</a:t>
            </a:r>
          </a:p>
        </p:txBody>
      </p:sp>
      <p:sp>
        <p:nvSpPr>
          <p:cNvPr id="2" name="灯片编号占位符 1">
            <a:extLst>
              <a:ext uri="{FF2B5EF4-FFF2-40B4-BE49-F238E27FC236}">
                <a16:creationId xmlns:a16="http://schemas.microsoft.com/office/drawing/2014/main" id="{144E7DF4-DBC8-4FDC-B996-43CE3CCE0550}"/>
              </a:ext>
            </a:extLst>
          </p:cNvPr>
          <p:cNvSpPr>
            <a:spLocks noGrp="1"/>
          </p:cNvSpPr>
          <p:nvPr>
            <p:ph type="sldNum" sz="quarter" idx="12"/>
          </p:nvPr>
        </p:nvSpPr>
        <p:spPr/>
        <p:txBody>
          <a:bodyPr/>
          <a:lstStyle/>
          <a:p>
            <a:fld id="{0C913308-F349-4B6D-A68A-DD1791B4A57B}" type="slidenum">
              <a:rPr lang="zh-CN" altLang="en-US" smtClean="0"/>
              <a:t>27</a:t>
            </a:fld>
            <a:endParaRPr lang="zh-CN" altLang="en-US"/>
          </a:p>
        </p:txBody>
      </p:sp>
    </p:spTree>
    <p:extLst>
      <p:ext uri="{BB962C8B-B14F-4D97-AF65-F5344CB8AC3E}">
        <p14:creationId xmlns:p14="http://schemas.microsoft.com/office/powerpoint/2010/main" val="2468676264"/>
      </p:ext>
    </p:extLst>
  </p:cSld>
  <p:clrMapOvr>
    <a:masterClrMapping/>
  </p:clrMapOvr>
  <mc:AlternateContent xmlns:mc="http://schemas.openxmlformats.org/markup-compatibility/2006" xmlns:p14="http://schemas.microsoft.com/office/powerpoint/2010/main">
    <mc:Choice Requires="p14">
      <p:transition spd="slow" p14:dur="2000" advTm="8336"/>
    </mc:Choice>
    <mc:Fallback xmlns="">
      <p:transition spd="slow" advTm="8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7"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anim calcmode="lin" valueType="num">
                                      <p:cBhvr>
                                        <p:cTn id="25" dur="500" fill="hold"/>
                                        <p:tgtEl>
                                          <p:spTgt spid="10"/>
                                        </p:tgtEl>
                                        <p:attrNameLst>
                                          <p:attrName>ppt_x</p:attrName>
                                        </p:attrNameLst>
                                      </p:cBhvr>
                                      <p:tavLst>
                                        <p:tav tm="0">
                                          <p:val>
                                            <p:strVal val="#ppt_x"/>
                                          </p:val>
                                        </p:tav>
                                        <p:tav tm="100000">
                                          <p:val>
                                            <p:strVal val="#ppt_x"/>
                                          </p:val>
                                        </p:tav>
                                      </p:tavLst>
                                    </p:anim>
                                    <p:anim calcmode="lin" valueType="num">
                                      <p:cBhvr>
                                        <p:cTn id="26" dur="5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p:bldP spid="1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3888432"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总结与展望</a:t>
            </a: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p:txBody>
          <a:bodyPr/>
          <a:lstStyle/>
          <a:p>
            <a:fld id="{0C913308-F349-4B6D-A68A-DD1791B4A57B}" type="slidenum">
              <a:rPr lang="zh-CN" altLang="en-US" smtClean="0"/>
              <a:t>28</a:t>
            </a:fld>
            <a:endParaRPr lang="zh-CN" altLang="en-US"/>
          </a:p>
        </p:txBody>
      </p:sp>
      <p:sp>
        <p:nvSpPr>
          <p:cNvPr id="6" name="矩形 5">
            <a:extLst>
              <a:ext uri="{FF2B5EF4-FFF2-40B4-BE49-F238E27FC236}">
                <a16:creationId xmlns:a16="http://schemas.microsoft.com/office/drawing/2014/main" id="{DB57605B-CE89-4450-9622-F7236E282A46}"/>
              </a:ext>
            </a:extLst>
          </p:cNvPr>
          <p:cNvSpPr/>
          <p:nvPr/>
        </p:nvSpPr>
        <p:spPr>
          <a:xfrm>
            <a:off x="535848" y="1079996"/>
            <a:ext cx="7925154" cy="2308324"/>
          </a:xfrm>
          <a:prstGeom prst="rect">
            <a:avLst/>
          </a:prstGeom>
        </p:spPr>
        <p:txBody>
          <a:bodyPr wrap="square">
            <a:spAutoFit/>
          </a:bodyPr>
          <a:lstStyle/>
          <a:p>
            <a:r>
              <a:rPr lang="zh-CN" altLang="en-US" b="1" dirty="0"/>
              <a:t>总结：</a:t>
            </a:r>
            <a:endParaRPr lang="en-US" altLang="zh-CN" b="1" dirty="0"/>
          </a:p>
          <a:p>
            <a:r>
              <a:rPr lang="zh-CN" altLang="en-US" dirty="0"/>
              <a:t>采用减少写操作数量、均匀化写操作的磨损均衡策略，都能够减缓因程序局部性带来的写分布不均衡、冗余写过多等问题，有效地延长</a:t>
            </a:r>
            <a:r>
              <a:rPr lang="en-US" altLang="zh-CN" dirty="0"/>
              <a:t>NVM</a:t>
            </a:r>
            <a:r>
              <a:rPr lang="zh-CN" altLang="en-US" dirty="0"/>
              <a:t>写寿命。</a:t>
            </a:r>
            <a:endParaRPr lang="en-US" altLang="zh-CN" dirty="0"/>
          </a:p>
          <a:p>
            <a:endParaRPr lang="en-US" altLang="zh-CN" dirty="0"/>
          </a:p>
          <a:p>
            <a:r>
              <a:rPr lang="zh-CN" altLang="en-US" b="1" dirty="0"/>
              <a:t>展望：</a:t>
            </a:r>
            <a:endParaRPr lang="en-US" altLang="zh-CN" b="1" dirty="0"/>
          </a:p>
          <a:p>
            <a:r>
              <a:rPr lang="en-US" altLang="zh-CN" dirty="0"/>
              <a:t>1. </a:t>
            </a:r>
            <a:r>
              <a:rPr lang="zh-CN" altLang="en-US" dirty="0"/>
              <a:t>纠错机制与磨损均衡结合</a:t>
            </a:r>
            <a:r>
              <a:rPr lang="en-US" altLang="zh-CN" dirty="0"/>
              <a:t>,</a:t>
            </a:r>
            <a:r>
              <a:rPr lang="zh-CN" altLang="en-US" dirty="0"/>
              <a:t>通过磨损均衡技术保证存储单元使用寿命的同时，如何更好地引入纠错机制仍需要进一步探索。</a:t>
            </a:r>
            <a:br>
              <a:rPr lang="zh-CN" altLang="en-US" dirty="0"/>
            </a:br>
            <a:r>
              <a:rPr lang="en-US" altLang="zh-CN" dirty="0"/>
              <a:t>2. </a:t>
            </a:r>
            <a:r>
              <a:rPr lang="zh-CN" altLang="en-US" dirty="0"/>
              <a:t>数据压缩技术与磨损均衡的结合，利用前沿数据缩减技术，发现并消除尽可能多的数据冗余，从而提高存储利用率。</a:t>
            </a:r>
            <a:endParaRPr lang="en-US" altLang="zh-CN" b="1" dirty="0"/>
          </a:p>
        </p:txBody>
      </p:sp>
    </p:spTree>
    <p:extLst>
      <p:ext uri="{BB962C8B-B14F-4D97-AF65-F5344CB8AC3E}">
        <p14:creationId xmlns:p14="http://schemas.microsoft.com/office/powerpoint/2010/main" val="3645248206"/>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等腰三角形 5"/>
          <p:cNvSpPr/>
          <p:nvPr/>
        </p:nvSpPr>
        <p:spPr>
          <a:xfrm rot="5400000">
            <a:off x="800155" y="387915"/>
            <a:ext cx="1848556" cy="1936574"/>
          </a:xfrm>
          <a:prstGeom prst="triangle">
            <a:avLst/>
          </a:prstGeom>
          <a:solidFill>
            <a:srgbClr val="2064AD">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等腰三角形 4"/>
          <p:cNvSpPr/>
          <p:nvPr/>
        </p:nvSpPr>
        <p:spPr>
          <a:xfrm rot="5400000">
            <a:off x="368107" y="171891"/>
            <a:ext cx="1848556" cy="1936574"/>
          </a:xfrm>
          <a:prstGeom prst="triangle">
            <a:avLst/>
          </a:prstGeom>
          <a:solidFill>
            <a:srgbClr val="2064A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等腰三角形 1"/>
          <p:cNvSpPr/>
          <p:nvPr/>
        </p:nvSpPr>
        <p:spPr>
          <a:xfrm rot="5400000">
            <a:off x="15709" y="-20480"/>
            <a:ext cx="1848556" cy="1936574"/>
          </a:xfrm>
          <a:prstGeom prst="triangle">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rot="5400000" flipH="1" flipV="1">
            <a:off x="6456705" y="2946084"/>
            <a:ext cx="1848556" cy="1915917"/>
          </a:xfrm>
          <a:prstGeom prst="triangle">
            <a:avLst/>
          </a:prstGeom>
          <a:solidFill>
            <a:srgbClr val="2064AD">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5400000" flipH="1" flipV="1">
            <a:off x="6737095" y="3066447"/>
            <a:ext cx="1848556" cy="1915917"/>
          </a:xfrm>
          <a:prstGeom prst="triangle">
            <a:avLst/>
          </a:prstGeom>
          <a:solidFill>
            <a:srgbClr val="2064AD">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等腰三角形 8"/>
          <p:cNvSpPr/>
          <p:nvPr/>
        </p:nvSpPr>
        <p:spPr>
          <a:xfrm rot="5400000" flipH="1" flipV="1">
            <a:off x="7118889" y="3278564"/>
            <a:ext cx="1848556" cy="1915917"/>
          </a:xfrm>
          <a:prstGeom prst="triangle">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3"/>
          <p:cNvSpPr txBox="1"/>
          <p:nvPr/>
        </p:nvSpPr>
        <p:spPr>
          <a:xfrm>
            <a:off x="1908274" y="2088108"/>
            <a:ext cx="5328592" cy="603691"/>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en-US" altLang="zh-CN" sz="3600" b="1" dirty="0">
                <a:solidFill>
                  <a:srgbClr val="000000"/>
                </a:solidFill>
                <a:latin typeface="Arial" panose="020B0604020202020204" pitchFamily="34" charset="0"/>
                <a:ea typeface="微软雅黑" panose="020B0503020204020204" pitchFamily="34" charset="-122"/>
                <a:sym typeface="Arial" panose="020B0604020202020204" pitchFamily="34" charset="0"/>
              </a:rPr>
              <a:t>THANKS</a:t>
            </a:r>
            <a:endParaRPr lang="en-US" sz="36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4" name="直接连接符 3"/>
          <p:cNvCxnSpPr>
            <a:cxnSpLocks/>
          </p:cNvCxnSpPr>
          <p:nvPr/>
        </p:nvCxnSpPr>
        <p:spPr>
          <a:xfrm>
            <a:off x="2628354" y="2808188"/>
            <a:ext cx="3888432" cy="0"/>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 name="灯片编号占位符 2">
            <a:extLst>
              <a:ext uri="{FF2B5EF4-FFF2-40B4-BE49-F238E27FC236}">
                <a16:creationId xmlns:a16="http://schemas.microsoft.com/office/drawing/2014/main" id="{FCF8747C-793B-4D6A-8AE6-64790BCC5D09}"/>
              </a:ext>
            </a:extLst>
          </p:cNvPr>
          <p:cNvSpPr>
            <a:spLocks noGrp="1"/>
          </p:cNvSpPr>
          <p:nvPr>
            <p:ph type="sldNum" sz="quarter" idx="12"/>
          </p:nvPr>
        </p:nvSpPr>
        <p:spPr/>
        <p:txBody>
          <a:bodyPr/>
          <a:lstStyle/>
          <a:p>
            <a:fld id="{0C913308-F349-4B6D-A68A-DD1791B4A57B}" type="slidenum">
              <a:rPr lang="zh-CN" altLang="en-US" smtClean="0"/>
              <a:t>29</a:t>
            </a:fld>
            <a:endParaRPr lang="zh-CN" altLang="en-US"/>
          </a:p>
        </p:txBody>
      </p:sp>
    </p:spTree>
    <p:extLst>
      <p:ext uri="{BB962C8B-B14F-4D97-AF65-F5344CB8AC3E}">
        <p14:creationId xmlns:p14="http://schemas.microsoft.com/office/powerpoint/2010/main" val="690703104"/>
      </p:ext>
    </p:extLst>
  </p:cSld>
  <p:clrMapOvr>
    <a:masterClrMapping/>
  </p:clrMapOvr>
  <mc:AlternateContent xmlns:mc="http://schemas.openxmlformats.org/markup-compatibility/2006" xmlns:p14="http://schemas.microsoft.com/office/powerpoint/2010/main">
    <mc:Choice Requires="p14">
      <p:transition spd="slow" p14:dur="2000" advTm="10186"/>
    </mc:Choice>
    <mc:Fallback xmlns="">
      <p:transition spd="slow" advTm="10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1+#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8"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 calcmode="lin" valueType="num">
                                      <p:cBhvr additive="base">
                                        <p:cTn id="16" dur="500" fill="hold"/>
                                        <p:tgtEl>
                                          <p:spTgt spid="5"/>
                                        </p:tgtEl>
                                        <p:attrNameLst>
                                          <p:attrName>ppt_x</p:attrName>
                                        </p:attrNameLst>
                                      </p:cBhvr>
                                      <p:tavLst>
                                        <p:tav tm="0">
                                          <p:val>
                                            <p:strVal val="0-#ppt_w/2"/>
                                          </p:val>
                                        </p:tav>
                                        <p:tav tm="100000">
                                          <p:val>
                                            <p:strVal val="#ppt_x"/>
                                          </p:val>
                                        </p:tav>
                                      </p:tavLst>
                                    </p:anim>
                                    <p:anim calcmode="lin" valueType="num">
                                      <p:cBhvr additive="base">
                                        <p:cTn id="17" dur="500" fill="hold"/>
                                        <p:tgtEl>
                                          <p:spTgt spid="5"/>
                                        </p:tgtEl>
                                        <p:attrNameLst>
                                          <p:attrName>ppt_y</p:attrName>
                                        </p:attrNameLst>
                                      </p:cBhvr>
                                      <p:tavLst>
                                        <p:tav tm="0">
                                          <p:val>
                                            <p:strVal val="#ppt_y"/>
                                          </p:val>
                                        </p:tav>
                                        <p:tav tm="100000">
                                          <p:val>
                                            <p:strVal val="#ppt_y"/>
                                          </p:val>
                                        </p:tav>
                                      </p:tavLst>
                                    </p:anim>
                                  </p:childTnLst>
                                </p:cTn>
                              </p:par>
                              <p:par>
                                <p:cTn id="18" presetID="2" presetClass="entr" presetSubtype="2"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1+#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par>
                          <p:cTn id="22" fill="hold">
                            <p:stCondLst>
                              <p:cond delay="1000"/>
                            </p:stCondLst>
                            <p:childTnLst>
                              <p:par>
                                <p:cTn id="23" presetID="2" presetClass="entr" presetSubtype="8"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0-#ppt_w/2"/>
                                          </p:val>
                                        </p:tav>
                                        <p:tav tm="100000">
                                          <p:val>
                                            <p:strVal val="#ppt_x"/>
                                          </p:val>
                                        </p:tav>
                                      </p:tavLst>
                                    </p:anim>
                                    <p:anim calcmode="lin" valueType="num">
                                      <p:cBhvr additive="base">
                                        <p:cTn id="26" dur="500" fill="hold"/>
                                        <p:tgtEl>
                                          <p:spTgt spid="6"/>
                                        </p:tgtEl>
                                        <p:attrNameLst>
                                          <p:attrName>ppt_y</p:attrName>
                                        </p:attrNameLst>
                                      </p:cBhvr>
                                      <p:tavLst>
                                        <p:tav tm="0">
                                          <p:val>
                                            <p:strVal val="#ppt_y"/>
                                          </p:val>
                                        </p:tav>
                                        <p:tav tm="100000">
                                          <p:val>
                                            <p:strVal val="#ppt_y"/>
                                          </p:val>
                                        </p:tav>
                                      </p:tavLst>
                                    </p:anim>
                                  </p:childTnLst>
                                </p:cTn>
                              </p:par>
                              <p:par>
                                <p:cTn id="27" presetID="2" presetClass="entr" presetSubtype="2" fill="hold" grpId="0" nodeType="withEffect">
                                  <p:stCondLst>
                                    <p:cond delay="0"/>
                                  </p:stCondLst>
                                  <p:childTnLst>
                                    <p:set>
                                      <p:cBhvr>
                                        <p:cTn id="28" dur="1" fill="hold">
                                          <p:stCondLst>
                                            <p:cond delay="0"/>
                                          </p:stCondLst>
                                        </p:cTn>
                                        <p:tgtEl>
                                          <p:spTgt spid="7"/>
                                        </p:tgtEl>
                                        <p:attrNameLst>
                                          <p:attrName>style.visibility</p:attrName>
                                        </p:attrNameLst>
                                      </p:cBhvr>
                                      <p:to>
                                        <p:strVal val="visible"/>
                                      </p:to>
                                    </p:set>
                                    <p:anim calcmode="lin" valueType="num">
                                      <p:cBhvr additive="base">
                                        <p:cTn id="29" dur="500" fill="hold"/>
                                        <p:tgtEl>
                                          <p:spTgt spid="7"/>
                                        </p:tgtEl>
                                        <p:attrNameLst>
                                          <p:attrName>ppt_x</p:attrName>
                                        </p:attrNameLst>
                                      </p:cBhvr>
                                      <p:tavLst>
                                        <p:tav tm="0">
                                          <p:val>
                                            <p:strVal val="1+#ppt_w/2"/>
                                          </p:val>
                                        </p:tav>
                                        <p:tav tm="100000">
                                          <p:val>
                                            <p:strVal val="#ppt_x"/>
                                          </p:val>
                                        </p:tav>
                                      </p:tavLst>
                                    </p:anim>
                                    <p:anim calcmode="lin" valueType="num">
                                      <p:cBhvr additive="base">
                                        <p:cTn id="30" dur="500" fill="hold"/>
                                        <p:tgtEl>
                                          <p:spTgt spid="7"/>
                                        </p:tgtEl>
                                        <p:attrNameLst>
                                          <p:attrName>ppt_y</p:attrName>
                                        </p:attrNameLst>
                                      </p:cBhvr>
                                      <p:tavLst>
                                        <p:tav tm="0">
                                          <p:val>
                                            <p:strVal val="#ppt_y"/>
                                          </p:val>
                                        </p:tav>
                                        <p:tav tm="100000">
                                          <p:val>
                                            <p:strVal val="#ppt_y"/>
                                          </p:val>
                                        </p:tav>
                                      </p:tavLst>
                                    </p:anim>
                                  </p:childTnLst>
                                </p:cTn>
                              </p:par>
                            </p:childTnLst>
                          </p:cTn>
                        </p:par>
                        <p:par>
                          <p:cTn id="31" fill="hold">
                            <p:stCondLst>
                              <p:cond delay="1500"/>
                            </p:stCondLst>
                            <p:childTnLst>
                              <p:par>
                                <p:cTn id="32" presetID="41" presetClass="entr" presetSubtype="0" fill="hold" grpId="0" nodeType="afterEffect">
                                  <p:stCondLst>
                                    <p:cond delay="0"/>
                                  </p:stCondLst>
                                  <p:iterate type="lt">
                                    <p:tmPct val="10000"/>
                                  </p:iterate>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ppt_x</p:attrName>
                                        </p:attrNameLst>
                                      </p:cBhvr>
                                      <p:tavLst>
                                        <p:tav tm="0">
                                          <p:val>
                                            <p:strVal val="#ppt_x"/>
                                          </p:val>
                                        </p:tav>
                                        <p:tav tm="50000">
                                          <p:val>
                                            <p:strVal val="#ppt_x+.1"/>
                                          </p:val>
                                        </p:tav>
                                        <p:tav tm="100000">
                                          <p:val>
                                            <p:strVal val="#ppt_x"/>
                                          </p:val>
                                        </p:tav>
                                      </p:tavLst>
                                    </p:anim>
                                    <p:anim calcmode="lin" valueType="num">
                                      <p:cBhvr>
                                        <p:cTn id="35" dur="500" fill="hold"/>
                                        <p:tgtEl>
                                          <p:spTgt spid="10"/>
                                        </p:tgtEl>
                                        <p:attrNameLst>
                                          <p:attrName>ppt_y</p:attrName>
                                        </p:attrNameLst>
                                      </p:cBhvr>
                                      <p:tavLst>
                                        <p:tav tm="0">
                                          <p:val>
                                            <p:strVal val="#ppt_y"/>
                                          </p:val>
                                        </p:tav>
                                        <p:tav tm="100000">
                                          <p:val>
                                            <p:strVal val="#ppt_y"/>
                                          </p:val>
                                        </p:tav>
                                      </p:tavLst>
                                    </p:anim>
                                    <p:anim calcmode="lin" valueType="num">
                                      <p:cBhvr>
                                        <p:cTn id="36" dur="500" fill="hold"/>
                                        <p:tgtEl>
                                          <p:spTgt spid="10"/>
                                        </p:tgtEl>
                                        <p:attrNameLst>
                                          <p:attrName>ppt_h</p:attrName>
                                        </p:attrNameLst>
                                      </p:cBhvr>
                                      <p:tavLst>
                                        <p:tav tm="0">
                                          <p:val>
                                            <p:strVal val="#ppt_h/10"/>
                                          </p:val>
                                        </p:tav>
                                        <p:tav tm="50000">
                                          <p:val>
                                            <p:strVal val="#ppt_h+.01"/>
                                          </p:val>
                                        </p:tav>
                                        <p:tav tm="100000">
                                          <p:val>
                                            <p:strVal val="#ppt_h"/>
                                          </p:val>
                                        </p:tav>
                                      </p:tavLst>
                                    </p:anim>
                                    <p:anim calcmode="lin" valueType="num">
                                      <p:cBhvr>
                                        <p:cTn id="37" dur="500" fill="hold"/>
                                        <p:tgtEl>
                                          <p:spTgt spid="10"/>
                                        </p:tgtEl>
                                        <p:attrNameLst>
                                          <p:attrName>ppt_w</p:attrName>
                                        </p:attrNameLst>
                                      </p:cBhvr>
                                      <p:tavLst>
                                        <p:tav tm="0">
                                          <p:val>
                                            <p:strVal val="#ppt_w/10"/>
                                          </p:val>
                                        </p:tav>
                                        <p:tav tm="50000">
                                          <p:val>
                                            <p:strVal val="#ppt_w+.01"/>
                                          </p:val>
                                        </p:tav>
                                        <p:tav tm="100000">
                                          <p:val>
                                            <p:strVal val="#ppt_w"/>
                                          </p:val>
                                        </p:tav>
                                      </p:tavLst>
                                    </p:anim>
                                    <p:animEffect transition="in" filter="fade">
                                      <p:cBhvr>
                                        <p:cTn id="38" dur="500" tmFilter="0,0; .5, 1; 1, 1"/>
                                        <p:tgtEl>
                                          <p:spTgt spid="10"/>
                                        </p:tgtEl>
                                      </p:cBhvr>
                                    </p:animEffect>
                                  </p:childTnLst>
                                </p:cTn>
                              </p:par>
                            </p:childTnLst>
                          </p:cTn>
                        </p:par>
                        <p:par>
                          <p:cTn id="39" fill="hold">
                            <p:stCondLst>
                              <p:cond delay="2250"/>
                            </p:stCondLst>
                            <p:childTnLst>
                              <p:par>
                                <p:cTn id="40" presetID="30" presetClass="emph" presetSubtype="0" fill="hold" grpId="1" nodeType="afterEffect">
                                  <p:stCondLst>
                                    <p:cond delay="0"/>
                                  </p:stCondLst>
                                  <p:iterate type="lt">
                                    <p:tmPct val="0"/>
                                  </p:iterate>
                                  <p:childTnLst>
                                    <p:animClr clrSpc="hsl" dir="cw">
                                      <p:cBhvr override="childStyle">
                                        <p:cTn id="41" dur="500" fill="hold"/>
                                        <p:tgtEl>
                                          <p:spTgt spid="10"/>
                                        </p:tgtEl>
                                        <p:attrNameLst>
                                          <p:attrName>style.color</p:attrName>
                                        </p:attrNameLst>
                                      </p:cBhvr>
                                      <p:by>
                                        <p:hsl h="0" s="12549" l="25098"/>
                                      </p:by>
                                    </p:animClr>
                                    <p:animClr clrSpc="hsl" dir="cw">
                                      <p:cBhvr>
                                        <p:cTn id="42" dur="500" fill="hold"/>
                                        <p:tgtEl>
                                          <p:spTgt spid="10"/>
                                        </p:tgtEl>
                                        <p:attrNameLst>
                                          <p:attrName>fillcolor</p:attrName>
                                        </p:attrNameLst>
                                      </p:cBhvr>
                                      <p:by>
                                        <p:hsl h="0" s="12549" l="25098"/>
                                      </p:by>
                                    </p:animClr>
                                    <p:animClr clrSpc="hsl" dir="cw">
                                      <p:cBhvr>
                                        <p:cTn id="43" dur="500" fill="hold"/>
                                        <p:tgtEl>
                                          <p:spTgt spid="10"/>
                                        </p:tgtEl>
                                        <p:attrNameLst>
                                          <p:attrName>stroke.color</p:attrName>
                                        </p:attrNameLst>
                                      </p:cBhvr>
                                      <p:by>
                                        <p:hsl h="0" s="12549" l="25098"/>
                                      </p:by>
                                    </p:animClr>
                                    <p:set>
                                      <p:cBhvr>
                                        <p:cTn id="44" dur="500" fill="hold"/>
                                        <p:tgtEl>
                                          <p:spTgt spid="10"/>
                                        </p:tgtEl>
                                        <p:attrNameLst>
                                          <p:attrName>fill.type</p:attrName>
                                        </p:attrNameLst>
                                      </p:cBhvr>
                                      <p:to>
                                        <p:strVal val="solid"/>
                                      </p:to>
                                    </p:set>
                                  </p:childTnLst>
                                </p:cTn>
                              </p:par>
                            </p:childTnLst>
                          </p:cTn>
                        </p:par>
                        <p:par>
                          <p:cTn id="45" fill="hold">
                            <p:stCondLst>
                              <p:cond delay="2750"/>
                            </p:stCondLst>
                            <p:childTnLst>
                              <p:par>
                                <p:cTn id="46" presetID="16" presetClass="entr" presetSubtype="21" fill="hold" nodeType="afterEffect">
                                  <p:stCondLst>
                                    <p:cond delay="0"/>
                                  </p:stCondLst>
                                  <p:childTnLst>
                                    <p:set>
                                      <p:cBhvr>
                                        <p:cTn id="47" dur="1" fill="hold">
                                          <p:stCondLst>
                                            <p:cond delay="0"/>
                                          </p:stCondLst>
                                        </p:cTn>
                                        <p:tgtEl>
                                          <p:spTgt spid="4"/>
                                        </p:tgtEl>
                                        <p:attrNameLst>
                                          <p:attrName>style.visibility</p:attrName>
                                        </p:attrNameLst>
                                      </p:cBhvr>
                                      <p:to>
                                        <p:strVal val="visible"/>
                                      </p:to>
                                    </p:set>
                                    <p:animEffect transition="in" filter="barn(inVertical)">
                                      <p:cBhvr>
                                        <p:cTn id="4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2" grpId="0" animBg="1"/>
      <p:bldP spid="7" grpId="0" animBg="1"/>
      <p:bldP spid="8" grpId="0" animBg="1"/>
      <p:bldP spid="9" grpId="0" animBg="1"/>
      <p:bldP spid="10" grpId="0"/>
      <p:bldP spid="10"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flipV="1">
            <a:off x="-503993" y="1656060"/>
            <a:ext cx="10009112" cy="663922"/>
          </a:xfrm>
          <a:prstGeom prst="parallelogram">
            <a:avLst>
              <a:gd name="adj" fmla="val 0"/>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10800000">
            <a:off x="756146" y="1368028"/>
            <a:ext cx="2108606" cy="1397240"/>
          </a:xfrm>
          <a:prstGeom prst="triangle">
            <a:avLst>
              <a:gd name="adj" fmla="val 50785"/>
            </a:avLst>
          </a:prstGeom>
          <a:solidFill>
            <a:srgbClr val="2064A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13"/>
          <p:cNvSpPr txBox="1"/>
          <p:nvPr/>
        </p:nvSpPr>
        <p:spPr>
          <a:xfrm>
            <a:off x="684138" y="1440036"/>
            <a:ext cx="2304256" cy="804900"/>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en-US" altLang="zh-CN" sz="4800" b="1"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en-US" sz="48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TextBox 13"/>
          <p:cNvSpPr txBox="1"/>
          <p:nvPr/>
        </p:nvSpPr>
        <p:spPr>
          <a:xfrm>
            <a:off x="3276426" y="1728068"/>
            <a:ext cx="2808312" cy="472565"/>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研究背景</a:t>
            </a:r>
          </a:p>
        </p:txBody>
      </p:sp>
      <p:sp>
        <p:nvSpPr>
          <p:cNvPr id="11" name="TextBox 13"/>
          <p:cNvSpPr txBox="1"/>
          <p:nvPr/>
        </p:nvSpPr>
        <p:spPr>
          <a:xfrm>
            <a:off x="3564458" y="2576395"/>
            <a:ext cx="2808312" cy="337528"/>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为什么要使用</a:t>
            </a:r>
            <a:r>
              <a:rPr lang="en-US" altLang="zh-CN"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NVM</a:t>
            </a:r>
            <a:endParaRPr 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菱形 2"/>
          <p:cNvSpPr/>
          <p:nvPr/>
        </p:nvSpPr>
        <p:spPr>
          <a:xfrm>
            <a:off x="3420442" y="2584279"/>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TextBox 13">
            <a:extLst>
              <a:ext uri="{FF2B5EF4-FFF2-40B4-BE49-F238E27FC236}">
                <a16:creationId xmlns:a16="http://schemas.microsoft.com/office/drawing/2014/main" id="{7243EA8B-2789-4C29-A612-F6D81188FEE5}"/>
              </a:ext>
            </a:extLst>
          </p:cNvPr>
          <p:cNvSpPr txBox="1"/>
          <p:nvPr/>
        </p:nvSpPr>
        <p:spPr>
          <a:xfrm>
            <a:off x="3564458" y="3168631"/>
            <a:ext cx="2808312" cy="337528"/>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NVM</a:t>
            </a: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的介绍</a:t>
            </a:r>
            <a:endParaRPr 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菱形 25">
            <a:extLst>
              <a:ext uri="{FF2B5EF4-FFF2-40B4-BE49-F238E27FC236}">
                <a16:creationId xmlns:a16="http://schemas.microsoft.com/office/drawing/2014/main" id="{FE63EDC8-AB20-41D4-85CE-CFDDF0F5E5AF}"/>
              </a:ext>
            </a:extLst>
          </p:cNvPr>
          <p:cNvSpPr/>
          <p:nvPr/>
        </p:nvSpPr>
        <p:spPr>
          <a:xfrm>
            <a:off x="3420442" y="3176515"/>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144E7DF4-DBC8-4FDC-B996-43CE3CCE0550}"/>
              </a:ext>
            </a:extLst>
          </p:cNvPr>
          <p:cNvSpPr>
            <a:spLocks noGrp="1"/>
          </p:cNvSpPr>
          <p:nvPr>
            <p:ph type="sldNum" sz="quarter" idx="12"/>
          </p:nvPr>
        </p:nvSpPr>
        <p:spPr/>
        <p:txBody>
          <a:bodyPr/>
          <a:lstStyle/>
          <a:p>
            <a:fld id="{0C913308-F349-4B6D-A68A-DD1791B4A57B}" type="slidenum">
              <a:rPr lang="zh-CN" altLang="en-US" smtClean="0"/>
              <a:t>3</a:t>
            </a:fld>
            <a:endParaRPr lang="zh-CN" altLang="en-US"/>
          </a:p>
        </p:txBody>
      </p:sp>
      <p:sp>
        <p:nvSpPr>
          <p:cNvPr id="12" name="TextBox 13">
            <a:extLst>
              <a:ext uri="{FF2B5EF4-FFF2-40B4-BE49-F238E27FC236}">
                <a16:creationId xmlns:a16="http://schemas.microsoft.com/office/drawing/2014/main" id="{0D8B2FA2-0975-4A74-ABF2-A842F9F0553E}"/>
              </a:ext>
            </a:extLst>
          </p:cNvPr>
          <p:cNvSpPr txBox="1"/>
          <p:nvPr/>
        </p:nvSpPr>
        <p:spPr>
          <a:xfrm>
            <a:off x="3852490" y="3760867"/>
            <a:ext cx="3600400" cy="337528"/>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常见的</a:t>
            </a:r>
            <a:r>
              <a:rPr lang="en-US" altLang="zh-CN"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NVM</a:t>
            </a: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与</a:t>
            </a:r>
            <a:r>
              <a:rPr lang="en-US" altLang="zh-CN"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DRAM</a:t>
            </a: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混合架构</a:t>
            </a:r>
          </a:p>
        </p:txBody>
      </p:sp>
      <p:sp>
        <p:nvSpPr>
          <p:cNvPr id="13" name="菱形 12">
            <a:extLst>
              <a:ext uri="{FF2B5EF4-FFF2-40B4-BE49-F238E27FC236}">
                <a16:creationId xmlns:a16="http://schemas.microsoft.com/office/drawing/2014/main" id="{2D68EF54-8FFF-4CCC-8BBA-37C84175BC5E}"/>
              </a:ext>
            </a:extLst>
          </p:cNvPr>
          <p:cNvSpPr/>
          <p:nvPr/>
        </p:nvSpPr>
        <p:spPr>
          <a:xfrm>
            <a:off x="3420442" y="3768751"/>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xmlns:p14="http://schemas.microsoft.com/office/powerpoint/2010/main">
    <mc:Choice Requires="p14">
      <p:transition spd="slow" p14:dur="2000" advTm="8336"/>
    </mc:Choice>
    <mc:Fallback xmlns="">
      <p:transition spd="slow" advTm="8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7"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anim calcmode="lin" valueType="num">
                                      <p:cBhvr>
                                        <p:cTn id="25" dur="500" fill="hold"/>
                                        <p:tgtEl>
                                          <p:spTgt spid="10"/>
                                        </p:tgtEl>
                                        <p:attrNameLst>
                                          <p:attrName>ppt_x</p:attrName>
                                        </p:attrNameLst>
                                      </p:cBhvr>
                                      <p:tavLst>
                                        <p:tav tm="0">
                                          <p:val>
                                            <p:strVal val="#ppt_x"/>
                                          </p:val>
                                        </p:tav>
                                        <p:tav tm="100000">
                                          <p:val>
                                            <p:strVal val="#ppt_x"/>
                                          </p:val>
                                        </p:tav>
                                      </p:tavLst>
                                    </p:anim>
                                    <p:anim calcmode="lin" valueType="num">
                                      <p:cBhvr>
                                        <p:cTn id="26" dur="500" fill="hold"/>
                                        <p:tgtEl>
                                          <p:spTgt spid="10"/>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500"/>
                                        <p:tgtEl>
                                          <p:spTgt spid="3"/>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25"/>
                                        </p:tgtEl>
                                        <p:attrNameLst>
                                          <p:attrName>style.visibility</p:attrName>
                                        </p:attrNameLst>
                                      </p:cBhvr>
                                      <p:to>
                                        <p:strVal val="visible"/>
                                      </p:to>
                                    </p:set>
                                    <p:animEffect transition="in" filter="fade">
                                      <p:cBhvr>
                                        <p:cTn id="38" dur="500"/>
                                        <p:tgtEl>
                                          <p:spTgt spid="25"/>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fade">
                                      <p:cBhvr>
                                        <p:cTn id="42" dur="500"/>
                                        <p:tgtEl>
                                          <p:spTgt spid="26"/>
                                        </p:tgtEl>
                                      </p:cBhvr>
                                    </p:animEffect>
                                  </p:childTnLst>
                                </p:cTn>
                              </p:par>
                            </p:childTnLst>
                          </p:cTn>
                        </p:par>
                        <p:par>
                          <p:cTn id="43" fill="hold">
                            <p:stCondLst>
                              <p:cond delay="4500"/>
                            </p:stCondLst>
                            <p:childTnLst>
                              <p:par>
                                <p:cTn id="44" presetID="10" presetClass="entr" presetSubtype="0" fill="hold" grpId="0" nodeType="after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500"/>
                                        <p:tgtEl>
                                          <p:spTgt spid="12"/>
                                        </p:tgtEl>
                                      </p:cBhvr>
                                    </p:animEffect>
                                  </p:childTnLst>
                                </p:cTn>
                              </p:par>
                            </p:childTnLst>
                          </p:cTn>
                        </p:par>
                        <p:par>
                          <p:cTn id="47" fill="hold">
                            <p:stCondLst>
                              <p:cond delay="5000"/>
                            </p:stCondLst>
                            <p:childTnLst>
                              <p:par>
                                <p:cTn id="48" presetID="10" presetClass="entr" presetSubtype="0" fill="hold" grpId="0" nodeType="after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p:bldP spid="10" grpId="0"/>
      <p:bldP spid="11" grpId="0"/>
      <p:bldP spid="3" grpId="0" animBg="1"/>
      <p:bldP spid="25" grpId="0"/>
      <p:bldP spid="26" grpId="0" animBg="1"/>
      <p:bldP spid="12" grpId="0"/>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p:cNvGrpSpPr/>
          <p:nvPr/>
        </p:nvGrpSpPr>
        <p:grpSpPr>
          <a:xfrm>
            <a:off x="437749" y="942966"/>
            <a:ext cx="7836563" cy="1322361"/>
            <a:chOff x="-2995519" y="4953037"/>
            <a:chExt cx="2338080" cy="1386053"/>
          </a:xfrm>
        </p:grpSpPr>
        <p:sp>
          <p:nvSpPr>
            <p:cNvPr id="44" name="TextBox 13"/>
            <p:cNvSpPr txBox="1"/>
            <p:nvPr/>
          </p:nvSpPr>
          <p:spPr>
            <a:xfrm>
              <a:off x="-2995519" y="4953037"/>
              <a:ext cx="2338080" cy="283015"/>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b="1" dirty="0">
                  <a:solidFill>
                    <a:srgbClr val="000000"/>
                  </a:solidFill>
                  <a:latin typeface="Arial" panose="020B0604020202020204" pitchFamily="34" charset="0"/>
                  <a:ea typeface="微软雅黑" panose="020B0503020204020204" pitchFamily="34" charset="-122"/>
                  <a:sym typeface="Arial" panose="020B0604020202020204" pitchFamily="34" charset="0"/>
                </a:rPr>
                <a:t>当前存在的问题：</a:t>
              </a:r>
              <a:endParaRPr lang="en-US"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45" name="TextBox 13"/>
            <p:cNvSpPr txBox="1"/>
            <p:nvPr/>
          </p:nvSpPr>
          <p:spPr>
            <a:xfrm>
              <a:off x="-2995519" y="5549525"/>
              <a:ext cx="2333999" cy="789565"/>
            </a:xfrm>
            <a:prstGeom prst="rect">
              <a:avLst/>
            </a:prstGeom>
            <a:noFill/>
          </p:spPr>
          <p:txBody>
            <a:bodyPr wrap="square" lIns="0" tIns="0" rIns="0" bIns="0" rtlCol="0" anchor="t" anchorCtr="0">
              <a:spAutoFit/>
            </a:bodyPr>
            <a:lstStyle/>
            <a:p>
              <a:pPr indent="288000" defTabSz="896678">
                <a:lnSpc>
                  <a:spcPct val="120000"/>
                </a:lnSpc>
                <a:spcBef>
                  <a:spcPct val="20000"/>
                </a:spcBef>
                <a:defRPr/>
              </a:pPr>
              <a:r>
                <a:rPr lang="zh-CN" altLang="en-US" sz="1400" dirty="0">
                  <a:solidFill>
                    <a:srgbClr val="000000"/>
                  </a:solidFill>
                  <a:latin typeface="Arial" panose="020B0604020202020204" pitchFamily="34" charset="0"/>
                  <a:ea typeface="微软雅黑" panose="020B0503020204020204" pitchFamily="34" charset="-122"/>
                  <a:sym typeface="Arial" panose="020B0604020202020204" pitchFamily="34" charset="0"/>
                </a:rPr>
                <a:t>近年来深度学习，人工智能，高性能计算，云计算，大数据等技术的出现与发展为存储系统提供新的机遇的同时也带来了新的挑战。传统的计算机系统使用</a:t>
              </a:r>
              <a:r>
                <a:rPr lang="zh-CN" altLang="en-US" sz="1400" b="1" dirty="0">
                  <a:solidFill>
                    <a:srgbClr val="000000"/>
                  </a:solidFill>
                  <a:latin typeface="Arial" panose="020B0604020202020204" pitchFamily="34" charset="0"/>
                  <a:ea typeface="微软雅黑" panose="020B0503020204020204" pitchFamily="34" charset="-122"/>
                  <a:sym typeface="Arial" panose="020B0604020202020204" pitchFamily="34" charset="0"/>
                </a:rPr>
                <a:t>动态随机存储器（</a:t>
              </a:r>
              <a:r>
                <a:rPr lang="en-US" altLang="zh-CN" sz="1400" b="1" dirty="0">
                  <a:solidFill>
                    <a:srgbClr val="000000"/>
                  </a:solidFill>
                  <a:latin typeface="Arial" panose="020B0604020202020204" pitchFamily="34" charset="0"/>
                  <a:ea typeface="微软雅黑" panose="020B0503020204020204" pitchFamily="34" charset="-122"/>
                  <a:sym typeface="Arial" panose="020B0604020202020204" pitchFamily="34" charset="0"/>
                </a:rPr>
                <a:t>DRAM</a:t>
              </a:r>
              <a:r>
                <a:rPr lang="zh-CN" altLang="en-US" sz="1400"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400" dirty="0">
                  <a:solidFill>
                    <a:srgbClr val="000000"/>
                  </a:solidFill>
                  <a:latin typeface="Arial" panose="020B0604020202020204" pitchFamily="34" charset="0"/>
                  <a:ea typeface="微软雅黑" panose="020B0503020204020204" pitchFamily="34" charset="-122"/>
                  <a:sym typeface="Arial" panose="020B0604020202020204" pitchFamily="34" charset="0"/>
                </a:rPr>
                <a:t>作为主存存储介质，然而</a:t>
              </a:r>
              <a:r>
                <a:rPr lang="en-US" altLang="zh-CN" sz="1400" b="1" dirty="0">
                  <a:solidFill>
                    <a:srgbClr val="000000"/>
                  </a:solidFill>
                  <a:latin typeface="Arial" panose="020B0604020202020204" pitchFamily="34" charset="0"/>
                  <a:ea typeface="微软雅黑" panose="020B0503020204020204" pitchFamily="34" charset="-122"/>
                  <a:sym typeface="Arial" panose="020B0604020202020204" pitchFamily="34" charset="0"/>
                </a:rPr>
                <a:t>DRAM</a:t>
              </a:r>
              <a:r>
                <a:rPr lang="zh-CN" altLang="en-US" sz="1400" dirty="0">
                  <a:solidFill>
                    <a:srgbClr val="000000"/>
                  </a:solidFill>
                  <a:latin typeface="Arial" panose="020B0604020202020204" pitchFamily="34" charset="0"/>
                  <a:ea typeface="微软雅黑" panose="020B0503020204020204" pitchFamily="34" charset="-122"/>
                  <a:sym typeface="Arial" panose="020B0604020202020204" pitchFamily="34" charset="0"/>
                </a:rPr>
                <a:t>的存储机理导致传统的存储技术面临着</a:t>
              </a:r>
              <a:r>
                <a:rPr lang="zh-CN" altLang="en-US" sz="1400" b="1" dirty="0">
                  <a:solidFill>
                    <a:srgbClr val="000000"/>
                  </a:solidFill>
                  <a:latin typeface="Arial" panose="020B0604020202020204" pitchFamily="34" charset="0"/>
                  <a:ea typeface="微软雅黑" panose="020B0503020204020204" pitchFamily="34" charset="-122"/>
                  <a:sym typeface="Arial" panose="020B0604020202020204" pitchFamily="34" charset="0"/>
                </a:rPr>
                <a:t>可扩展性差，高功耗，容量小</a:t>
              </a:r>
              <a:r>
                <a:rPr lang="zh-CN" altLang="en-US" sz="1400" dirty="0">
                  <a:solidFill>
                    <a:srgbClr val="000000"/>
                  </a:solidFill>
                  <a:latin typeface="Arial" panose="020B0604020202020204" pitchFamily="34" charset="0"/>
                  <a:ea typeface="微软雅黑" panose="020B0503020204020204" pitchFamily="34" charset="-122"/>
                  <a:sym typeface="Arial" panose="020B0604020202020204" pitchFamily="34" charset="0"/>
                </a:rPr>
                <a:t>等问题。</a:t>
              </a:r>
              <a:endParaRPr lang="en-US" altLang="zh-CN" sz="14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46" name="矩形 45"/>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矩形 46"/>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TextBox 13"/>
          <p:cNvSpPr txBox="1"/>
          <p:nvPr/>
        </p:nvSpPr>
        <p:spPr>
          <a:xfrm>
            <a:off x="540122" y="272139"/>
            <a:ext cx="2304256" cy="303801"/>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为什么要使用</a:t>
            </a: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NVM</a:t>
            </a:r>
          </a:p>
        </p:txBody>
      </p:sp>
      <p:pic>
        <p:nvPicPr>
          <p:cNvPr id="1026" name="Picture 2" descr="https://inews.gtimg.com/newsapp_bt/0/9364185300/1000">
            <a:extLst>
              <a:ext uri="{FF2B5EF4-FFF2-40B4-BE49-F238E27FC236}">
                <a16:creationId xmlns:a16="http://schemas.microsoft.com/office/drawing/2014/main" id="{7F2F53D5-906C-497D-97B2-D51E5455A55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b="12886"/>
          <a:stretch/>
        </p:blipFill>
        <p:spPr bwMode="auto">
          <a:xfrm>
            <a:off x="92918" y="2648403"/>
            <a:ext cx="4191620" cy="196096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mage result for 机器学习">
            <a:extLst>
              <a:ext uri="{FF2B5EF4-FFF2-40B4-BE49-F238E27FC236}">
                <a16:creationId xmlns:a16="http://schemas.microsoft.com/office/drawing/2014/main" id="{11B986C6-0277-4E4F-B36A-5BBC0B95E27E}"/>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4935104" y="2825490"/>
            <a:ext cx="3325529" cy="1606842"/>
          </a:xfrm>
          <a:prstGeom prst="rect">
            <a:avLst/>
          </a:prstGeom>
          <a:noFill/>
          <a:extLst>
            <a:ext uri="{909E8E84-426E-40DD-AFC4-6F175D3DCCD1}">
              <a14:hiddenFill xmlns:a14="http://schemas.microsoft.com/office/drawing/2010/main">
                <a:solidFill>
                  <a:srgbClr val="FFFFFF"/>
                </a:solidFill>
              </a14:hiddenFill>
            </a:ext>
          </a:extLst>
        </p:spPr>
      </p:pic>
      <p:sp>
        <p:nvSpPr>
          <p:cNvPr id="52" name="灯片编号占位符 51">
            <a:extLst>
              <a:ext uri="{FF2B5EF4-FFF2-40B4-BE49-F238E27FC236}">
                <a16:creationId xmlns:a16="http://schemas.microsoft.com/office/drawing/2014/main" id="{4E306FC0-919D-406E-BDF9-48189EC865ED}"/>
              </a:ext>
            </a:extLst>
          </p:cNvPr>
          <p:cNvSpPr>
            <a:spLocks noGrp="1"/>
          </p:cNvSpPr>
          <p:nvPr>
            <p:ph type="sldNum" sz="quarter" idx="12"/>
          </p:nvPr>
        </p:nvSpPr>
        <p:spPr/>
        <p:txBody>
          <a:bodyPr/>
          <a:lstStyle/>
          <a:p>
            <a:fld id="{0C913308-F349-4B6D-A68A-DD1791B4A57B}" type="slidenum">
              <a:rPr lang="zh-CN" altLang="en-US" smtClean="0"/>
              <a:t>4</a:t>
            </a:fld>
            <a:endParaRPr lang="zh-CN" altLang="en-US"/>
          </a:p>
        </p:txBody>
      </p:sp>
    </p:spTree>
    <p:custDataLst>
      <p:tags r:id="rId1"/>
    </p:custDataLst>
    <p:extLst>
      <p:ext uri="{BB962C8B-B14F-4D97-AF65-F5344CB8AC3E}">
        <p14:creationId xmlns:p14="http://schemas.microsoft.com/office/powerpoint/2010/main" val="1710844466"/>
      </p:ext>
    </p:extLst>
  </p:cSld>
  <p:clrMapOvr>
    <a:masterClrMapping/>
  </p:clrMapOvr>
  <mc:AlternateContent xmlns:mc="http://schemas.openxmlformats.org/markup-compatibility/2006" xmlns:p14="http://schemas.microsoft.com/office/powerpoint/2010/main">
    <mc:Choice Requires="p14">
      <p:transition spd="slow" p14:dur="2000" advTm="3327"/>
    </mc:Choice>
    <mc:Fallback xmlns="">
      <p:transition spd="slow" advTm="3327"/>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17"/>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3"/>
          <p:cNvSpPr txBox="1"/>
          <p:nvPr/>
        </p:nvSpPr>
        <p:spPr>
          <a:xfrm>
            <a:off x="324098" y="272139"/>
            <a:ext cx="2304256" cy="303801"/>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NVM</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的介绍</a:t>
            </a:r>
          </a:p>
        </p:txBody>
      </p:sp>
      <p:sp>
        <p:nvSpPr>
          <p:cNvPr id="21" name="灯片编号占位符 20">
            <a:extLst>
              <a:ext uri="{FF2B5EF4-FFF2-40B4-BE49-F238E27FC236}">
                <a16:creationId xmlns:a16="http://schemas.microsoft.com/office/drawing/2014/main" id="{C4F5D1CB-1CF9-48D4-8360-3802F08B482F}"/>
              </a:ext>
            </a:extLst>
          </p:cNvPr>
          <p:cNvSpPr>
            <a:spLocks noGrp="1"/>
          </p:cNvSpPr>
          <p:nvPr>
            <p:ph type="sldNum" sz="quarter" idx="12"/>
          </p:nvPr>
        </p:nvSpPr>
        <p:spPr/>
        <p:txBody>
          <a:bodyPr/>
          <a:lstStyle/>
          <a:p>
            <a:fld id="{0C913308-F349-4B6D-A68A-DD1791B4A57B}" type="slidenum">
              <a:rPr lang="zh-CN" altLang="en-US" smtClean="0"/>
              <a:t>5</a:t>
            </a:fld>
            <a:endParaRPr lang="zh-CN" altLang="en-US"/>
          </a:p>
        </p:txBody>
      </p:sp>
      <p:sp>
        <p:nvSpPr>
          <p:cNvPr id="25" name="文本框 24">
            <a:extLst>
              <a:ext uri="{FF2B5EF4-FFF2-40B4-BE49-F238E27FC236}">
                <a16:creationId xmlns:a16="http://schemas.microsoft.com/office/drawing/2014/main" id="{CB4ECB2D-7A0F-42FA-9E2D-DBA0E7BEA043}"/>
              </a:ext>
            </a:extLst>
          </p:cNvPr>
          <p:cNvSpPr txBox="1"/>
          <p:nvPr/>
        </p:nvSpPr>
        <p:spPr>
          <a:xfrm>
            <a:off x="5652690" y="1710182"/>
            <a:ext cx="3096344" cy="2062103"/>
          </a:xfrm>
          <a:prstGeom prst="rect">
            <a:avLst/>
          </a:prstGeom>
          <a:noFill/>
        </p:spPr>
        <p:txBody>
          <a:bodyPr wrap="square" rtlCol="0">
            <a:spAutoFit/>
          </a:bodyPr>
          <a:lstStyle/>
          <a:p>
            <a:pPr marL="285750" indent="-285750">
              <a:buFont typeface="Wingdings" panose="05000000000000000000" pitchFamily="2" charset="2"/>
              <a:buChar char="Ø"/>
            </a:pPr>
            <a:r>
              <a:rPr lang="zh-CN" altLang="en-US" b="1" dirty="0"/>
              <a:t>常见的</a:t>
            </a:r>
            <a:r>
              <a:rPr lang="en-US" altLang="zh-CN" b="1" dirty="0"/>
              <a:t>NVM</a:t>
            </a:r>
            <a:r>
              <a:rPr lang="zh-CN" altLang="en-US" b="1" dirty="0"/>
              <a:t>：</a:t>
            </a:r>
            <a:r>
              <a:rPr lang="zh-CN" altLang="en-US" dirty="0"/>
              <a:t>相变存储器（</a:t>
            </a:r>
            <a:r>
              <a:rPr lang="en-US" altLang="zh-CN" dirty="0"/>
              <a:t>PCM</a:t>
            </a:r>
            <a:r>
              <a:rPr lang="zh-CN" altLang="en-US" dirty="0"/>
              <a:t>），自旋矩传输磁存储器（</a:t>
            </a:r>
            <a:r>
              <a:rPr lang="en-US" altLang="zh-CN" dirty="0"/>
              <a:t>STT-RAM</a:t>
            </a:r>
            <a:r>
              <a:rPr lang="zh-CN" altLang="en-US" dirty="0"/>
              <a:t>），阻变存储器（</a:t>
            </a:r>
            <a:r>
              <a:rPr lang="en-US" altLang="zh-CN" dirty="0"/>
              <a:t>RRAM</a:t>
            </a:r>
            <a:r>
              <a:rPr lang="zh-CN" altLang="en-US" dirty="0"/>
              <a:t>）等。</a:t>
            </a:r>
            <a:endParaRPr lang="en-US" altLang="zh-CN" dirty="0"/>
          </a:p>
          <a:p>
            <a:pPr marL="285750" indent="-285750">
              <a:buFont typeface="Wingdings" panose="05000000000000000000" pitchFamily="2" charset="2"/>
              <a:buChar char="Ø"/>
            </a:pPr>
            <a:r>
              <a:rPr lang="en-US" altLang="zh-CN" dirty="0"/>
              <a:t> </a:t>
            </a:r>
            <a:r>
              <a:rPr lang="en-US" altLang="zh-CN" b="1" dirty="0"/>
              <a:t>NVM</a:t>
            </a:r>
            <a:r>
              <a:rPr lang="zh-CN" altLang="en-US" b="1" dirty="0"/>
              <a:t>的优点：</a:t>
            </a:r>
            <a:r>
              <a:rPr lang="zh-CN" altLang="en-US" dirty="0"/>
              <a:t>非易失，字节寻址，静态功耗低，集成度高，读写访问速度快。</a:t>
            </a:r>
            <a:endParaRPr lang="en-US" altLang="zh-CN" dirty="0"/>
          </a:p>
          <a:p>
            <a:pPr marL="285750" indent="-285750">
              <a:buFont typeface="Wingdings" panose="05000000000000000000" pitchFamily="2" charset="2"/>
              <a:buChar char="Ø"/>
            </a:pPr>
            <a:r>
              <a:rPr lang="en-US" altLang="zh-CN" b="1" dirty="0"/>
              <a:t>NVM</a:t>
            </a:r>
            <a:r>
              <a:rPr lang="zh-CN" altLang="en-US" b="1" dirty="0"/>
              <a:t>的缺点：</a:t>
            </a:r>
            <a:r>
              <a:rPr lang="zh-CN" altLang="en-US" dirty="0"/>
              <a:t>写寿命有限等。</a:t>
            </a:r>
            <a:endParaRPr lang="en-US" altLang="zh-CN" b="1" dirty="0"/>
          </a:p>
        </p:txBody>
      </p:sp>
      <p:sp>
        <p:nvSpPr>
          <p:cNvPr id="26" name="文本框 25">
            <a:extLst>
              <a:ext uri="{FF2B5EF4-FFF2-40B4-BE49-F238E27FC236}">
                <a16:creationId xmlns:a16="http://schemas.microsoft.com/office/drawing/2014/main" id="{FA863ED3-0D43-40F5-9133-F3B1CB1F77A0}"/>
              </a:ext>
            </a:extLst>
          </p:cNvPr>
          <p:cNvSpPr txBox="1"/>
          <p:nvPr/>
        </p:nvSpPr>
        <p:spPr>
          <a:xfrm>
            <a:off x="209703" y="1068916"/>
            <a:ext cx="4752528" cy="338554"/>
          </a:xfrm>
          <a:prstGeom prst="rect">
            <a:avLst/>
          </a:prstGeom>
          <a:noFill/>
        </p:spPr>
        <p:txBody>
          <a:bodyPr wrap="square" rtlCol="0">
            <a:spAutoFit/>
          </a:bodyPr>
          <a:lstStyle/>
          <a:p>
            <a:r>
              <a:rPr lang="zh-CN" altLang="en-US" dirty="0"/>
              <a:t>非易失性存储器的出现为解决上述问题提供了契机。</a:t>
            </a:r>
          </a:p>
        </p:txBody>
      </p:sp>
      <mc:AlternateContent xmlns:mc="http://schemas.openxmlformats.org/markup-compatibility/2006" xmlns:a14="http://schemas.microsoft.com/office/drawing/2010/main">
        <mc:Choice Requires="a14">
          <p:graphicFrame>
            <p:nvGraphicFramePr>
              <p:cNvPr id="27" name="表格 26">
                <a:extLst>
                  <a:ext uri="{FF2B5EF4-FFF2-40B4-BE49-F238E27FC236}">
                    <a16:creationId xmlns:a16="http://schemas.microsoft.com/office/drawing/2014/main" id="{B71B4B31-3C9F-46B6-B5F0-BA5E6EC95906}"/>
                  </a:ext>
                </a:extLst>
              </p:cNvPr>
              <p:cNvGraphicFramePr>
                <a:graphicFrameLocks noGrp="1"/>
              </p:cNvGraphicFramePr>
              <p:nvPr>
                <p:extLst>
                  <p:ext uri="{D42A27DB-BD31-4B8C-83A1-F6EECF244321}">
                    <p14:modId xmlns:p14="http://schemas.microsoft.com/office/powerpoint/2010/main" val="1094910534"/>
                  </p:ext>
                </p:extLst>
              </p:nvPr>
            </p:nvGraphicFramePr>
            <p:xfrm>
              <a:off x="229325" y="1800076"/>
              <a:ext cx="5279349" cy="2606084"/>
            </p:xfrm>
            <a:graphic>
              <a:graphicData uri="http://schemas.openxmlformats.org/drawingml/2006/table">
                <a:tbl>
                  <a:tblPr firstRow="1" bandRow="1">
                    <a:tableStyleId>{5C22544A-7EE6-4342-B048-85BDC9FD1C3A}</a:tableStyleId>
                  </a:tblPr>
                  <a:tblGrid>
                    <a:gridCol w="728411">
                      <a:extLst>
                        <a:ext uri="{9D8B030D-6E8A-4147-A177-3AD203B41FA5}">
                          <a16:colId xmlns:a16="http://schemas.microsoft.com/office/drawing/2014/main" val="3974479038"/>
                        </a:ext>
                      </a:extLst>
                    </a:gridCol>
                    <a:gridCol w="655386">
                      <a:extLst>
                        <a:ext uri="{9D8B030D-6E8A-4147-A177-3AD203B41FA5}">
                          <a16:colId xmlns:a16="http://schemas.microsoft.com/office/drawing/2014/main" val="3820949513"/>
                        </a:ext>
                      </a:extLst>
                    </a:gridCol>
                    <a:gridCol w="645861">
                      <a:extLst>
                        <a:ext uri="{9D8B030D-6E8A-4147-A177-3AD203B41FA5}">
                          <a16:colId xmlns:a16="http://schemas.microsoft.com/office/drawing/2014/main" val="2334342529"/>
                        </a:ext>
                      </a:extLst>
                    </a:gridCol>
                    <a:gridCol w="645861">
                      <a:extLst>
                        <a:ext uri="{9D8B030D-6E8A-4147-A177-3AD203B41FA5}">
                          <a16:colId xmlns:a16="http://schemas.microsoft.com/office/drawing/2014/main" val="830528947"/>
                        </a:ext>
                      </a:extLst>
                    </a:gridCol>
                    <a:gridCol w="518861">
                      <a:extLst>
                        <a:ext uri="{9D8B030D-6E8A-4147-A177-3AD203B41FA5}">
                          <a16:colId xmlns:a16="http://schemas.microsoft.com/office/drawing/2014/main" val="3254977502"/>
                        </a:ext>
                      </a:extLst>
                    </a:gridCol>
                    <a:gridCol w="518861">
                      <a:extLst>
                        <a:ext uri="{9D8B030D-6E8A-4147-A177-3AD203B41FA5}">
                          <a16:colId xmlns:a16="http://schemas.microsoft.com/office/drawing/2014/main" val="699424587"/>
                        </a:ext>
                      </a:extLst>
                    </a:gridCol>
                    <a:gridCol w="528386">
                      <a:extLst>
                        <a:ext uri="{9D8B030D-6E8A-4147-A177-3AD203B41FA5}">
                          <a16:colId xmlns:a16="http://schemas.microsoft.com/office/drawing/2014/main" val="3934810786"/>
                        </a:ext>
                      </a:extLst>
                    </a:gridCol>
                    <a:gridCol w="518861">
                      <a:extLst>
                        <a:ext uri="{9D8B030D-6E8A-4147-A177-3AD203B41FA5}">
                          <a16:colId xmlns:a16="http://schemas.microsoft.com/office/drawing/2014/main" val="763169584"/>
                        </a:ext>
                      </a:extLst>
                    </a:gridCol>
                    <a:gridCol w="518861">
                      <a:extLst>
                        <a:ext uri="{9D8B030D-6E8A-4147-A177-3AD203B41FA5}">
                          <a16:colId xmlns:a16="http://schemas.microsoft.com/office/drawing/2014/main" val="1147784371"/>
                        </a:ext>
                      </a:extLst>
                    </a:gridCol>
                  </a:tblGrid>
                  <a:tr h="349377">
                    <a:tc>
                      <a:txBody>
                        <a:bodyPr/>
                        <a:lstStyle/>
                        <a:p>
                          <a:pPr marL="0" algn="ctr" defTabSz="802295" rtl="0" eaLnBrk="1" latinLnBrk="0" hangingPunct="1"/>
                          <a:r>
                            <a:rPr lang="zh-CN" altLang="en-US" sz="1000" kern="1200" dirty="0"/>
                            <a:t>参数</a:t>
                          </a:r>
                          <a:endParaRPr lang="zh-CN" altLang="en-US" sz="1000" b="0" kern="1200" dirty="0">
                            <a:solidFill>
                              <a:schemeClr val="tx1"/>
                            </a:solidFill>
                            <a:latin typeface="微软雅黑" panose="020B0503020204020204" pitchFamily="34" charset="-122"/>
                            <a:ea typeface="微软雅黑" panose="020B0503020204020204" pitchFamily="34" charset="-122"/>
                            <a:cs typeface="+mn-cs"/>
                          </a:endParaRPr>
                        </a:p>
                      </a:txBody>
                      <a:tcPr marL="54643" marR="54643" marT="27322" marB="27322" anchor="ctr" anchorCtr="1"/>
                    </a:tc>
                    <a:tc>
                      <a:txBody>
                        <a:bodyPr/>
                        <a:lstStyle/>
                        <a:p>
                          <a:pPr marL="0" algn="ctr" defTabSz="802295" rtl="0" eaLnBrk="1" latinLnBrk="0" hangingPunct="1"/>
                          <a:r>
                            <a:rPr lang="zh-CN" altLang="en-US" sz="1000" kern="1200" dirty="0"/>
                            <a:t>容量级别</a:t>
                          </a:r>
                          <a:endParaRPr lang="zh-CN" altLang="en-US" sz="1000" b="0" kern="1200" dirty="0">
                            <a:solidFill>
                              <a:schemeClr val="tx1"/>
                            </a:solidFill>
                            <a:latin typeface="微软雅黑" panose="020B0503020204020204" pitchFamily="34" charset="-122"/>
                            <a:ea typeface="微软雅黑" panose="020B0503020204020204" pitchFamily="34" charset="-122"/>
                            <a:cs typeface="+mn-cs"/>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制程级别</a:t>
                          </a:r>
                          <a:endParaRPr lang="en-US" altLang="zh-CN" sz="1000" kern="1200" dirty="0"/>
                        </a:p>
                        <a:p>
                          <a:pPr marL="0" marR="0" lvl="0" indent="0" algn="ctr" defTabSz="802295" rtl="0" eaLnBrk="1" fontAlgn="auto" latinLnBrk="0" hangingPunct="1">
                            <a:lnSpc>
                              <a:spcPct val="100000"/>
                            </a:lnSpc>
                            <a:spcBef>
                              <a:spcPts val="0"/>
                            </a:spcBef>
                            <a:spcAft>
                              <a:spcPts val="0"/>
                            </a:spcAft>
                            <a:buClrTx/>
                            <a:buSzTx/>
                            <a:buFontTx/>
                            <a:buNone/>
                            <a:tabLst/>
                            <a:defRPr/>
                          </a:pPr>
                          <a:r>
                            <a:rPr lang="en-US" altLang="zh-CN" sz="1000" kern="1200" dirty="0">
                              <a:latin typeface="Times New Roman" panose="02020603050405020304" pitchFamily="18" charset="0"/>
                              <a:cs typeface="Times New Roman" panose="02020603050405020304" pitchFamily="18" charset="0"/>
                            </a:rPr>
                            <a:t>/nm</a:t>
                          </a:r>
                          <a:endParaRPr lang="zh-CN" altLang="en-US" sz="1000" b="0"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尺寸特征</a:t>
                          </a:r>
                          <a:endParaRPr lang="en-US" altLang="zh-CN" sz="1000" kern="1200" dirty="0"/>
                        </a:p>
                        <a:p>
                          <a:pPr marL="0" marR="0" lvl="0" indent="0" algn="ctr" defTabSz="802295" rtl="0" eaLnBrk="1" fontAlgn="auto" latinLnBrk="0" hangingPunct="1">
                            <a:lnSpc>
                              <a:spcPct val="100000"/>
                            </a:lnSpc>
                            <a:spcBef>
                              <a:spcPts val="0"/>
                            </a:spcBef>
                            <a:spcAft>
                              <a:spcPts val="0"/>
                            </a:spcAft>
                            <a:buClrTx/>
                            <a:buSzTx/>
                            <a:buFontTx/>
                            <a:buNone/>
                            <a:tabLst/>
                            <a:defRPr/>
                          </a:pPr>
                          <a:r>
                            <a:rPr lang="en-US" altLang="zh-CN" sz="1000" kern="1200" dirty="0"/>
                            <a:t>/</a:t>
                          </a:r>
                          <a14:m>
                            <m:oMath xmlns:m="http://schemas.openxmlformats.org/officeDocument/2006/math">
                              <m:sSup>
                                <m:sSupPr>
                                  <m:ctrlPr>
                                    <a:rPr lang="en-US" altLang="zh-CN" sz="1000" i="1" kern="1200" smtClean="0">
                                      <a:latin typeface="Cambria Math" panose="02040503050406030204" pitchFamily="18" charset="0"/>
                                    </a:rPr>
                                  </m:ctrlPr>
                                </m:sSupPr>
                                <m:e>
                                  <m:r>
                                    <a:rPr lang="en-US" altLang="zh-CN" sz="1000" kern="1200" smtClean="0">
                                      <a:latin typeface="Cambria Math" panose="02040503050406030204" pitchFamily="18" charset="0"/>
                                    </a:rPr>
                                    <m:t>𝑭</m:t>
                                  </m:r>
                                </m:e>
                                <m:sup>
                                  <m:r>
                                    <a:rPr lang="en-US" altLang="zh-CN" sz="1000" kern="1200" smtClean="0">
                                      <a:latin typeface="Cambria Math" panose="02040503050406030204" pitchFamily="18" charset="0"/>
                                    </a:rPr>
                                    <m:t>2</m:t>
                                  </m:r>
                                </m:sup>
                              </m:sSup>
                            </m:oMath>
                          </a14:m>
                          <a:endParaRPr lang="zh-CN" altLang="en-US" sz="1000" b="0" kern="1200" dirty="0">
                            <a:solidFill>
                              <a:schemeClr val="tx1"/>
                            </a:solidFill>
                            <a:latin typeface="微软雅黑" panose="020B0503020204020204" pitchFamily="34" charset="-122"/>
                            <a:ea typeface="微软雅黑" panose="020B0503020204020204" pitchFamily="34" charset="-122"/>
                            <a:cs typeface="+mn-cs"/>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读延迟</a:t>
                          </a:r>
                          <a:endParaRPr lang="en-US" altLang="zh-CN" sz="1000" kern="1200" dirty="0"/>
                        </a:p>
                        <a:p>
                          <a:pPr marL="0" marR="0" lvl="0" indent="0" algn="ctr" defTabSz="802295" rtl="0" eaLnBrk="1" fontAlgn="auto" latinLnBrk="0" hangingPunct="1">
                            <a:lnSpc>
                              <a:spcPct val="100000"/>
                            </a:lnSpc>
                            <a:spcBef>
                              <a:spcPts val="0"/>
                            </a:spcBef>
                            <a:spcAft>
                              <a:spcPts val="0"/>
                            </a:spcAft>
                            <a:buClrTx/>
                            <a:buSzTx/>
                            <a:buFontTx/>
                            <a:buNone/>
                            <a:tabLst/>
                            <a:defRPr/>
                          </a:pPr>
                          <a:r>
                            <a:rPr lang="en-US" altLang="zh-CN" sz="1000" kern="1200" dirty="0">
                              <a:latin typeface="Times New Roman" panose="02020603050405020304" pitchFamily="18" charset="0"/>
                              <a:cs typeface="Times New Roman" panose="02020603050405020304" pitchFamily="18" charset="0"/>
                            </a:rPr>
                            <a:t>/ns</a:t>
                          </a:r>
                          <a:endParaRPr lang="zh-CN" altLang="en-US" sz="1000" b="0"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写延迟</a:t>
                          </a:r>
                          <a:endParaRPr lang="en-US" altLang="zh-CN" sz="1000" kern="1200" dirty="0"/>
                        </a:p>
                        <a:p>
                          <a:pPr marL="0" marR="0" lvl="0" indent="0" algn="ctr" defTabSz="802295" rtl="0" eaLnBrk="1" fontAlgn="auto" latinLnBrk="0" hangingPunct="1">
                            <a:lnSpc>
                              <a:spcPct val="100000"/>
                            </a:lnSpc>
                            <a:spcBef>
                              <a:spcPts val="0"/>
                            </a:spcBef>
                            <a:spcAft>
                              <a:spcPts val="0"/>
                            </a:spcAft>
                            <a:buClrTx/>
                            <a:buSzTx/>
                            <a:buFontTx/>
                            <a:buNone/>
                            <a:tabLst/>
                            <a:defRPr/>
                          </a:pPr>
                          <a:r>
                            <a:rPr lang="en-US" altLang="zh-CN" sz="1000" kern="1200" dirty="0">
                              <a:latin typeface="Times New Roman" panose="02020603050405020304" pitchFamily="18" charset="0"/>
                              <a:cs typeface="Times New Roman" panose="02020603050405020304" pitchFamily="18" charset="0"/>
                            </a:rPr>
                            <a:t>/ns</a:t>
                          </a:r>
                          <a:endParaRPr lang="zh-CN" altLang="en-US" sz="1000" b="0"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耐久性</a:t>
                          </a:r>
                          <a:endParaRPr lang="zh-CN" altLang="en-US" sz="1000" b="0" kern="1200" dirty="0">
                            <a:solidFill>
                              <a:schemeClr val="tx1"/>
                            </a:solidFill>
                            <a:latin typeface="微软雅黑" panose="020B0503020204020204" pitchFamily="34" charset="-122"/>
                            <a:ea typeface="微软雅黑" panose="020B0503020204020204" pitchFamily="34" charset="-122"/>
                            <a:cs typeface="+mn-cs"/>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写功耗</a:t>
                          </a:r>
                          <a:endParaRPr lang="en-US" altLang="zh-CN" sz="1000" kern="1200" dirty="0"/>
                        </a:p>
                        <a:p>
                          <a:pPr marL="0" marR="0" lvl="0" indent="0" algn="ctr" defTabSz="802295" rtl="0" eaLnBrk="1" fontAlgn="auto" latinLnBrk="0" hangingPunct="1">
                            <a:lnSpc>
                              <a:spcPct val="100000"/>
                            </a:lnSpc>
                            <a:spcBef>
                              <a:spcPts val="0"/>
                            </a:spcBef>
                            <a:spcAft>
                              <a:spcPts val="0"/>
                            </a:spcAft>
                            <a:buClrTx/>
                            <a:buSzTx/>
                            <a:buFontTx/>
                            <a:buNone/>
                            <a:tabLst/>
                            <a:defRPr/>
                          </a:pPr>
                          <a:r>
                            <a:rPr lang="en-US" altLang="zh-CN" sz="1000" kern="1200" dirty="0">
                              <a:latin typeface="Times New Roman" panose="02020603050405020304" pitchFamily="18" charset="0"/>
                              <a:cs typeface="Times New Roman" panose="02020603050405020304" pitchFamily="18" charset="0"/>
                            </a:rPr>
                            <a:t>/(</a:t>
                          </a:r>
                          <a:r>
                            <a:rPr lang="en-US" altLang="zh-CN" sz="1000" kern="1200" dirty="0" err="1">
                              <a:latin typeface="Times New Roman" panose="02020603050405020304" pitchFamily="18" charset="0"/>
                              <a:cs typeface="Times New Roman" panose="02020603050405020304" pitchFamily="18" charset="0"/>
                            </a:rPr>
                            <a:t>nJ</a:t>
                          </a:r>
                          <a:r>
                            <a:rPr lang="en-US" altLang="zh-CN" sz="1000" kern="1200" dirty="0">
                              <a:latin typeface="Times New Roman" panose="02020603050405020304" pitchFamily="18" charset="0"/>
                              <a:cs typeface="Times New Roman" panose="02020603050405020304" pitchFamily="18" charset="0"/>
                            </a:rPr>
                            <a:t>/b)</a:t>
                          </a:r>
                          <a:endParaRPr lang="zh-CN" altLang="en-US" sz="1000" b="0"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高电压</a:t>
                          </a:r>
                          <a:endParaRPr lang="en-US" altLang="zh-CN" sz="1000" kern="1200" dirty="0"/>
                        </a:p>
                        <a:p>
                          <a:pPr marL="0" marR="0" lvl="0" indent="0" algn="ctr" defTabSz="802295" rtl="0" eaLnBrk="1" fontAlgn="auto" latinLnBrk="0" hangingPunct="1">
                            <a:lnSpc>
                              <a:spcPct val="100000"/>
                            </a:lnSpc>
                            <a:spcBef>
                              <a:spcPts val="0"/>
                            </a:spcBef>
                            <a:spcAft>
                              <a:spcPts val="0"/>
                            </a:spcAft>
                            <a:buClrTx/>
                            <a:buSzTx/>
                            <a:buFontTx/>
                            <a:buNone/>
                            <a:tabLst/>
                            <a:defRPr/>
                          </a:pPr>
                          <a:r>
                            <a:rPr lang="en-US" altLang="zh-CN" sz="1000" kern="1200" dirty="0">
                              <a:latin typeface="Times New Roman" panose="02020603050405020304" pitchFamily="18" charset="0"/>
                              <a:cs typeface="Times New Roman" panose="02020603050405020304" pitchFamily="18" charset="0"/>
                            </a:rPr>
                            <a:t>/V</a:t>
                          </a:r>
                          <a:endParaRPr lang="zh-CN" altLang="en-US" sz="1000" b="0"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2351578920"/>
                      </a:ext>
                    </a:extLst>
                  </a:tr>
                  <a:tr h="346075">
                    <a:tc>
                      <a:txBody>
                        <a:bodyPr/>
                        <a:lstStyle/>
                        <a:p>
                          <a:r>
                            <a:rPr lang="en-US" altLang="zh-CN" sz="1050" dirty="0">
                              <a:latin typeface="Times New Roman" panose="02020603050405020304" pitchFamily="18" charset="0"/>
                              <a:cs typeface="Times New Roman" panose="02020603050405020304" pitchFamily="18" charset="0"/>
                            </a:rPr>
                            <a:t>SRAM</a:t>
                          </a:r>
                          <a:endParaRPr lang="zh-CN" altLang="en-US" sz="1050" dirty="0">
                            <a:latin typeface="Times New Roman" panose="02020603050405020304" pitchFamily="18" charset="0"/>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~32MB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50~120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1~100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1~100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14:m>
                            <m:oMathPara xmlns:m="http://schemas.openxmlformats.org/officeDocument/2006/math">
                              <m:oMathParaPr>
                                <m:jc m:val="centerGroup"/>
                              </m:oMathParaPr>
                              <m:oMath xmlns:m="http://schemas.openxmlformats.org/officeDocument/2006/math">
                                <m:sSup>
                                  <m:sSupPr>
                                    <m:ctrlPr>
                                      <a:rPr lang="en-US" altLang="zh-CN" sz="1050" i="1" kern="1200" dirty="0" smtClean="0">
                                        <a:solidFill>
                                          <a:schemeClr val="dk1"/>
                                        </a:solidFill>
                                        <a:latin typeface="Cambria Math" panose="02040503050406030204" pitchFamily="18" charset="0"/>
                                        <a:ea typeface="+mn-ea"/>
                                      </a:rPr>
                                    </m:ctrlPr>
                                  </m:sSupPr>
                                  <m:e>
                                    <m:r>
                                      <a:rPr lang="en-US" altLang="zh-CN" sz="1050" kern="1200" dirty="0" smtClean="0">
                                        <a:solidFill>
                                          <a:schemeClr val="dk1"/>
                                        </a:solidFill>
                                        <a:latin typeface="Cambria Math" panose="02040503050406030204" pitchFamily="18" charset="0"/>
                                        <a:ea typeface="+mn-ea"/>
                                      </a:rPr>
                                      <m:t>10</m:t>
                                    </m:r>
                                  </m:e>
                                  <m:sup>
                                    <m:r>
                                      <a:rPr lang="en-US" altLang="zh-CN" sz="1050" kern="1200" dirty="0" smtClean="0">
                                        <a:solidFill>
                                          <a:schemeClr val="dk1"/>
                                        </a:solidFill>
                                        <a:latin typeface="Cambria Math" panose="02040503050406030204" pitchFamily="18" charset="0"/>
                                        <a:ea typeface="+mn-ea"/>
                                      </a:rPr>
                                      <m:t>16</m:t>
                                    </m:r>
                                  </m:sup>
                                </m:sSup>
                              </m:oMath>
                            </m:oMathPara>
                          </a14:m>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~0.29</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r>
                            <a:rPr lang="zh-CN" altLang="en-US" sz="105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无</a:t>
                          </a:r>
                        </a:p>
                      </a:txBody>
                      <a:tcPr marL="54643" marR="54643" marT="27322" marB="27322" anchor="ctr" anchorCtr="1"/>
                    </a:tc>
                    <a:extLst>
                      <a:ext uri="{0D108BD9-81ED-4DB2-BD59-A6C34878D82A}">
                        <a16:rowId xmlns:a16="http://schemas.microsoft.com/office/drawing/2014/main" val="1500432666"/>
                      </a:ext>
                    </a:extLst>
                  </a:tr>
                  <a:tr h="346075">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DRAM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~16Gb</a:t>
                          </a: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6~10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14:m>
                            <m:oMathPara xmlns:m="http://schemas.openxmlformats.org/officeDocument/2006/math">
                              <m:oMathParaPr>
                                <m:jc m:val="centerGroup"/>
                              </m:oMathParaPr>
                              <m:oMath xmlns:m="http://schemas.openxmlformats.org/officeDocument/2006/math">
                                <m:sSup>
                                  <m:sSupPr>
                                    <m:ctrlPr>
                                      <a:rPr lang="en-US" altLang="zh-CN" sz="1050" i="1" kern="1200" dirty="0" smtClean="0">
                                        <a:solidFill>
                                          <a:schemeClr val="dk1"/>
                                        </a:solidFill>
                                        <a:latin typeface="Cambria Math" panose="02040503050406030204" pitchFamily="18" charset="0"/>
                                        <a:ea typeface="+mn-ea"/>
                                      </a:rPr>
                                    </m:ctrlPr>
                                  </m:sSupPr>
                                  <m:e>
                                    <m:r>
                                      <a:rPr lang="en-US" altLang="zh-CN" sz="1050" kern="1200" dirty="0" smtClean="0">
                                        <a:solidFill>
                                          <a:schemeClr val="dk1"/>
                                        </a:solidFill>
                                        <a:latin typeface="Cambria Math" panose="02040503050406030204" pitchFamily="18" charset="0"/>
                                        <a:ea typeface="+mn-ea"/>
                                      </a:rPr>
                                      <m:t>10</m:t>
                                    </m:r>
                                  </m:e>
                                  <m:sup>
                                    <m:r>
                                      <a:rPr lang="en-US" altLang="zh-CN" sz="1050" kern="1200" dirty="0" smtClean="0">
                                        <a:solidFill>
                                          <a:schemeClr val="dk1"/>
                                        </a:solidFill>
                                        <a:latin typeface="Cambria Math" panose="02040503050406030204" pitchFamily="18" charset="0"/>
                                        <a:ea typeface="+mn-ea"/>
                                      </a:rPr>
                                      <m:t>16</m:t>
                                    </m:r>
                                  </m:sup>
                                </m:sSup>
                              </m:oMath>
                            </m:oMathPara>
                          </a14:m>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~0.1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3966373575"/>
                      </a:ext>
                    </a:extLst>
                  </a:tr>
                  <a:tr h="205824">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NAND</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~1Tb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marR="0" lvl="0" indent="0" algn="l" defTabSz="802295" rtl="0" eaLnBrk="1" fontAlgn="auto" latinLnBrk="0" hangingPunct="1">
                            <a:lnSpc>
                              <a:spcPct val="100000"/>
                            </a:lnSpc>
                            <a:spcBef>
                              <a:spcPts val="0"/>
                            </a:spcBef>
                            <a:spcAft>
                              <a:spcPts val="0"/>
                            </a:spcAft>
                            <a:buClrTx/>
                            <a:buSzTx/>
                            <a:buFontTx/>
                            <a:buNone/>
                            <a:tabLst/>
                            <a:defRPr/>
                          </a:pPr>
                          <a:r>
                            <a:rPr lang="en-US" altLang="zh-CN" sz="1050" kern="1200" dirty="0">
                              <a:solidFill>
                                <a:schemeClr val="dk1"/>
                              </a:solidFill>
                              <a:latin typeface="Times New Roman" panose="02020603050405020304" pitchFamily="18" charset="0"/>
                              <a:ea typeface="+mn-ea"/>
                              <a:cs typeface="Times New Roman" panose="02020603050405020304" pitchFamily="18" charset="0"/>
                            </a:rPr>
                            <a:t>50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1ms</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14:m>
                            <m:oMathPara xmlns:m="http://schemas.openxmlformats.org/officeDocument/2006/math">
                              <m:oMathParaPr>
                                <m:jc m:val="centerGroup"/>
                              </m:oMathParaPr>
                              <m:oMath xmlns:m="http://schemas.openxmlformats.org/officeDocument/2006/math">
                                <m:sSup>
                                  <m:sSupPr>
                                    <m:ctrlPr>
                                      <a:rPr lang="en-US" altLang="zh-CN" sz="1050" i="1" kern="1200" dirty="0" smtClean="0">
                                        <a:solidFill>
                                          <a:schemeClr val="dk1"/>
                                        </a:solidFill>
                                        <a:latin typeface="Cambria Math" panose="02040503050406030204" pitchFamily="18" charset="0"/>
                                        <a:ea typeface="+mn-ea"/>
                                      </a:rPr>
                                    </m:ctrlPr>
                                  </m:sSupPr>
                                  <m:e>
                                    <m:r>
                                      <a:rPr lang="en-US" altLang="zh-CN" sz="1050" kern="1200" dirty="0" smtClean="0">
                                        <a:solidFill>
                                          <a:schemeClr val="dk1"/>
                                        </a:solidFill>
                                        <a:latin typeface="Cambria Math" panose="02040503050406030204" pitchFamily="18" charset="0"/>
                                        <a:ea typeface="+mn-ea"/>
                                      </a:rPr>
                                      <m:t>10</m:t>
                                    </m:r>
                                  </m:e>
                                  <m:sup>
                                    <m:r>
                                      <a:rPr lang="en-US" altLang="zh-CN" sz="1050" kern="1200" dirty="0" smtClean="0">
                                        <a:solidFill>
                                          <a:schemeClr val="dk1"/>
                                        </a:solidFill>
                                        <a:latin typeface="Cambria Math" panose="02040503050406030204" pitchFamily="18" charset="0"/>
                                        <a:ea typeface="+mn-ea"/>
                                      </a:rPr>
                                      <m:t>5</m:t>
                                    </m:r>
                                  </m:sup>
                                </m:sSup>
                              </m:oMath>
                            </m:oMathPara>
                          </a14:m>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0.1~1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1572144484"/>
                      </a:ext>
                    </a:extLst>
                  </a:tr>
                  <a:tr h="346075">
                    <a:tc>
                      <a:txBody>
                        <a:bodyPr/>
                        <a:lstStyle/>
                        <a:p>
                          <a:pPr marL="0" algn="l" defTabSz="802295" rtl="0" eaLnBrk="1" latinLnBrk="0" hangingPunct="1"/>
                          <a:r>
                            <a:rPr lang="en-US" altLang="zh-CN" sz="1050" kern="1200" dirty="0" err="1">
                              <a:solidFill>
                                <a:schemeClr val="dk1"/>
                              </a:solidFill>
                              <a:latin typeface="Times New Roman" panose="02020603050405020304" pitchFamily="18" charset="0"/>
                              <a:ea typeface="+mn-ea"/>
                              <a:cs typeface="Times New Roman" panose="02020603050405020304" pitchFamily="18" charset="0"/>
                            </a:rPr>
                            <a:t>FeRAM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~64MB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15~34</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20~80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50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14:m>
                            <m:oMathPara xmlns:m="http://schemas.openxmlformats.org/officeDocument/2006/math">
                              <m:oMathParaPr>
                                <m:jc m:val="centerGroup"/>
                              </m:oMathParaPr>
                              <m:oMath xmlns:m="http://schemas.openxmlformats.org/officeDocument/2006/math">
                                <m:sSup>
                                  <m:sSupPr>
                                    <m:ctrlPr>
                                      <a:rPr lang="en-US" altLang="zh-CN" sz="1050" i="1" kern="1200" dirty="0" smtClean="0">
                                        <a:solidFill>
                                          <a:schemeClr val="dk1"/>
                                        </a:solidFill>
                                        <a:latin typeface="Cambria Math" panose="02040503050406030204" pitchFamily="18" charset="0"/>
                                        <a:ea typeface="+mn-ea"/>
                                      </a:rPr>
                                    </m:ctrlPr>
                                  </m:sSupPr>
                                  <m:e>
                                    <m:r>
                                      <a:rPr lang="en-US" altLang="zh-CN" sz="1050" kern="1200" dirty="0" smtClean="0">
                                        <a:solidFill>
                                          <a:schemeClr val="dk1"/>
                                        </a:solidFill>
                                        <a:latin typeface="Cambria Math" panose="02040503050406030204" pitchFamily="18" charset="0"/>
                                        <a:ea typeface="+mn-ea"/>
                                      </a:rPr>
                                      <m:t>10</m:t>
                                    </m:r>
                                  </m:e>
                                  <m:sup>
                                    <m:r>
                                      <a:rPr lang="en-US" altLang="zh-CN" sz="1050" kern="1200" dirty="0" smtClean="0">
                                        <a:solidFill>
                                          <a:schemeClr val="dk1"/>
                                        </a:solidFill>
                                        <a:latin typeface="Cambria Math" panose="02040503050406030204" pitchFamily="18" charset="0"/>
                                        <a:ea typeface="+mn-ea"/>
                                      </a:rPr>
                                      <m:t>12</m:t>
                                    </m:r>
                                  </m:sup>
                                </m:sSup>
                              </m:oMath>
                            </m:oMathPara>
                          </a14:m>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&lt;1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2~3</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2113190523"/>
                      </a:ext>
                    </a:extLst>
                  </a:tr>
                  <a:tr h="205824">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MRAM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~1Gb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~28</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16~40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&gt;</a:t>
                          </a:r>
                          <a14:m>
                            <m:oMath xmlns:m="http://schemas.openxmlformats.org/officeDocument/2006/math">
                              <m:sSup>
                                <m:sSupPr>
                                  <m:ctrlPr>
                                    <a:rPr lang="en-US" altLang="zh-CN" sz="1050" i="1" kern="1200" dirty="0" smtClean="0">
                                      <a:solidFill>
                                        <a:schemeClr val="dk1"/>
                                      </a:solidFill>
                                      <a:latin typeface="Cambria Math" panose="02040503050406030204" pitchFamily="18" charset="0"/>
                                      <a:ea typeface="+mn-ea"/>
                                    </a:rPr>
                                  </m:ctrlPr>
                                </m:sSupPr>
                                <m:e>
                                  <m:r>
                                    <a:rPr lang="en-US" altLang="zh-CN" sz="1050" kern="1200" dirty="0" smtClean="0">
                                      <a:solidFill>
                                        <a:schemeClr val="dk1"/>
                                      </a:solidFill>
                                      <a:latin typeface="Cambria Math" panose="02040503050406030204" pitchFamily="18" charset="0"/>
                                      <a:ea typeface="+mn-ea"/>
                                    </a:rPr>
                                    <m:t>10</m:t>
                                  </m:r>
                                </m:e>
                                <m:sup>
                                  <m:r>
                                    <a:rPr lang="en-US" altLang="zh-CN" sz="1050" kern="1200" dirty="0" smtClean="0">
                                      <a:solidFill>
                                        <a:schemeClr val="dk1"/>
                                      </a:solidFill>
                                      <a:latin typeface="Cambria Math" panose="02040503050406030204" pitchFamily="18" charset="0"/>
                                      <a:ea typeface="+mn-ea"/>
                                    </a:rPr>
                                    <m:t>15</m:t>
                                  </m:r>
                                </m:sup>
                              </m:sSup>
                            </m:oMath>
                          </a14:m>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2048087459"/>
                      </a:ext>
                    </a:extLst>
                  </a:tr>
                  <a:tr h="203661">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NVM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~8Gb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6~12</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20~50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60~120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14:m>
                            <m:oMathPara xmlns:m="http://schemas.openxmlformats.org/officeDocument/2006/math">
                              <m:oMathParaPr>
                                <m:jc m:val="centerGroup"/>
                              </m:oMathParaPr>
                              <m:oMath xmlns:m="http://schemas.openxmlformats.org/officeDocument/2006/math">
                                <m:sSup>
                                  <m:sSupPr>
                                    <m:ctrlPr>
                                      <a:rPr lang="en-US" altLang="zh-CN" sz="1050" i="1" kern="1200" dirty="0" smtClean="0">
                                        <a:solidFill>
                                          <a:schemeClr val="dk1"/>
                                        </a:solidFill>
                                        <a:latin typeface="Cambria Math" panose="02040503050406030204" pitchFamily="18" charset="0"/>
                                        <a:ea typeface="+mn-ea"/>
                                      </a:rPr>
                                    </m:ctrlPr>
                                  </m:sSupPr>
                                  <m:e>
                                    <m:r>
                                      <a:rPr lang="en-US" altLang="zh-CN" sz="1050" kern="1200" dirty="0" smtClean="0">
                                        <a:solidFill>
                                          <a:schemeClr val="dk1"/>
                                        </a:solidFill>
                                        <a:latin typeface="Cambria Math" panose="02040503050406030204" pitchFamily="18" charset="0"/>
                                        <a:ea typeface="+mn-ea"/>
                                      </a:rPr>
                                      <m:t>10</m:t>
                                    </m:r>
                                  </m:e>
                                  <m:sup>
                                    <m:r>
                                      <a:rPr lang="en-US" altLang="zh-CN" sz="1050" kern="1200" dirty="0" smtClean="0">
                                        <a:solidFill>
                                          <a:schemeClr val="dk1"/>
                                        </a:solidFill>
                                        <a:latin typeface="Cambria Math" panose="02040503050406030204" pitchFamily="18" charset="0"/>
                                        <a:ea typeface="+mn-ea"/>
                                      </a:rPr>
                                      <m:t>9</m:t>
                                    </m:r>
                                  </m:sup>
                                </m:sSup>
                              </m:oMath>
                            </m:oMathPara>
                          </a14:m>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&lt;1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1.5~3</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2081743525"/>
                      </a:ext>
                    </a:extLst>
                  </a:tr>
                  <a:tr h="203661">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RRAM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~1Tb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6~10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10~50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marR="0" lvl="0" indent="0" algn="l" defTabSz="802295" rtl="0" eaLnBrk="1" fontAlgn="auto" latinLnBrk="0" hangingPunct="1">
                            <a:lnSpc>
                              <a:spcPct val="100000"/>
                            </a:lnSpc>
                            <a:spcBef>
                              <a:spcPts val="0"/>
                            </a:spcBef>
                            <a:spcAft>
                              <a:spcPts val="0"/>
                            </a:spcAft>
                            <a:buClrTx/>
                            <a:buSzTx/>
                            <a:buFontTx/>
                            <a:buNone/>
                            <a:tabLst/>
                            <a:defRPr/>
                          </a:pPr>
                          <a:r>
                            <a:rPr lang="en-US" altLang="zh-CN" sz="1050" kern="1200" dirty="0">
                              <a:solidFill>
                                <a:schemeClr val="dk1"/>
                              </a:solidFill>
                              <a:latin typeface="Times New Roman" panose="02020603050405020304" pitchFamily="18" charset="0"/>
                              <a:ea typeface="+mn-ea"/>
                              <a:cs typeface="Times New Roman" panose="02020603050405020304" pitchFamily="18" charset="0"/>
                            </a:rPr>
                            <a:t>10~50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14:m>
                            <m:oMathPara xmlns:m="http://schemas.openxmlformats.org/officeDocument/2006/math">
                              <m:oMathParaPr>
                                <m:jc m:val="centerGroup"/>
                              </m:oMathParaPr>
                              <m:oMath xmlns:m="http://schemas.openxmlformats.org/officeDocument/2006/math">
                                <m:sSup>
                                  <m:sSupPr>
                                    <m:ctrlPr>
                                      <a:rPr lang="en-US" altLang="zh-CN" sz="1050" i="1" kern="1200" dirty="0" smtClean="0">
                                        <a:solidFill>
                                          <a:schemeClr val="dk1"/>
                                        </a:solidFill>
                                        <a:latin typeface="Cambria Math" panose="02040503050406030204" pitchFamily="18" charset="0"/>
                                        <a:ea typeface="+mn-ea"/>
                                      </a:rPr>
                                    </m:ctrlPr>
                                  </m:sSupPr>
                                  <m:e>
                                    <m:r>
                                      <a:rPr lang="en-US" altLang="zh-CN" sz="1050" kern="1200" dirty="0" smtClean="0">
                                        <a:solidFill>
                                          <a:schemeClr val="dk1"/>
                                        </a:solidFill>
                                        <a:latin typeface="Cambria Math" panose="02040503050406030204" pitchFamily="18" charset="0"/>
                                        <a:ea typeface="+mn-ea"/>
                                      </a:rPr>
                                      <m:t>10</m:t>
                                    </m:r>
                                  </m:e>
                                  <m:sup>
                                    <m:r>
                                      <a:rPr lang="en-US" altLang="zh-CN" sz="1050" kern="1200" dirty="0" smtClean="0">
                                        <a:solidFill>
                                          <a:schemeClr val="dk1"/>
                                        </a:solidFill>
                                        <a:latin typeface="Cambria Math" panose="02040503050406030204" pitchFamily="18" charset="0"/>
                                        <a:ea typeface="+mn-ea"/>
                                      </a:rPr>
                                      <m:t>8</m:t>
                                    </m:r>
                                  </m:sup>
                                </m:sSup>
                              </m:oMath>
                            </m:oMathPara>
                          </a14:m>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0.1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1.5~3</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1557294288"/>
                      </a:ext>
                    </a:extLst>
                  </a:tr>
                  <a:tr h="346075">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STT-RAM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~64MB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~32</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&gt;</a:t>
                          </a:r>
                          <a14:m>
                            <m:oMath xmlns:m="http://schemas.openxmlformats.org/officeDocument/2006/math">
                              <m:sSup>
                                <m:sSupPr>
                                  <m:ctrlPr>
                                    <a:rPr lang="en-US" altLang="zh-CN" sz="1050" i="1" kern="1200" dirty="0" smtClean="0">
                                      <a:solidFill>
                                        <a:schemeClr val="dk1"/>
                                      </a:solidFill>
                                      <a:latin typeface="Cambria Math" panose="02040503050406030204" pitchFamily="18" charset="0"/>
                                      <a:ea typeface="+mn-ea"/>
                                    </a:rPr>
                                  </m:ctrlPr>
                                </m:sSupPr>
                                <m:e>
                                  <m:r>
                                    <a:rPr lang="en-US" altLang="zh-CN" sz="1050" kern="1200" dirty="0" smtClean="0">
                                      <a:solidFill>
                                        <a:schemeClr val="dk1"/>
                                      </a:solidFill>
                                      <a:latin typeface="Cambria Math" panose="02040503050406030204" pitchFamily="18" charset="0"/>
                                      <a:ea typeface="+mn-ea"/>
                                    </a:rPr>
                                    <m:t>10</m:t>
                                  </m:r>
                                </m:e>
                                <m:sup>
                                  <m:r>
                                    <a:rPr lang="en-US" altLang="zh-CN" sz="1050" kern="1200" dirty="0" smtClean="0">
                                      <a:solidFill>
                                        <a:schemeClr val="dk1"/>
                                      </a:solidFill>
                                      <a:latin typeface="Cambria Math" panose="02040503050406030204" pitchFamily="18" charset="0"/>
                                      <a:ea typeface="+mn-ea"/>
                                    </a:rPr>
                                    <m:t>15</m:t>
                                  </m:r>
                                </m:sup>
                              </m:sSup>
                            </m:oMath>
                          </a14:m>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1.6~3.4</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&lt;1.5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3866529703"/>
                      </a:ext>
                    </a:extLst>
                  </a:tr>
                </a:tbl>
              </a:graphicData>
            </a:graphic>
          </p:graphicFrame>
        </mc:Choice>
        <mc:Fallback xmlns="">
          <p:graphicFrame>
            <p:nvGraphicFramePr>
              <p:cNvPr id="27" name="表格 26">
                <a:extLst>
                  <a:ext uri="{FF2B5EF4-FFF2-40B4-BE49-F238E27FC236}">
                    <a16:creationId xmlns:a16="http://schemas.microsoft.com/office/drawing/2014/main" id="{B71B4B31-3C9F-46B6-B5F0-BA5E6EC95906}"/>
                  </a:ext>
                </a:extLst>
              </p:cNvPr>
              <p:cNvGraphicFramePr>
                <a:graphicFrameLocks noGrp="1"/>
              </p:cNvGraphicFramePr>
              <p:nvPr>
                <p:extLst>
                  <p:ext uri="{D42A27DB-BD31-4B8C-83A1-F6EECF244321}">
                    <p14:modId xmlns:p14="http://schemas.microsoft.com/office/powerpoint/2010/main" val="1094910534"/>
                  </p:ext>
                </p:extLst>
              </p:nvPr>
            </p:nvGraphicFramePr>
            <p:xfrm>
              <a:off x="229325" y="1800076"/>
              <a:ext cx="5279349" cy="2606084"/>
            </p:xfrm>
            <a:graphic>
              <a:graphicData uri="http://schemas.openxmlformats.org/drawingml/2006/table">
                <a:tbl>
                  <a:tblPr firstRow="1" bandRow="1">
                    <a:tableStyleId>{5C22544A-7EE6-4342-B048-85BDC9FD1C3A}</a:tableStyleId>
                  </a:tblPr>
                  <a:tblGrid>
                    <a:gridCol w="728411">
                      <a:extLst>
                        <a:ext uri="{9D8B030D-6E8A-4147-A177-3AD203B41FA5}">
                          <a16:colId xmlns:a16="http://schemas.microsoft.com/office/drawing/2014/main" val="3974479038"/>
                        </a:ext>
                      </a:extLst>
                    </a:gridCol>
                    <a:gridCol w="655386">
                      <a:extLst>
                        <a:ext uri="{9D8B030D-6E8A-4147-A177-3AD203B41FA5}">
                          <a16:colId xmlns:a16="http://schemas.microsoft.com/office/drawing/2014/main" val="3820949513"/>
                        </a:ext>
                      </a:extLst>
                    </a:gridCol>
                    <a:gridCol w="645861">
                      <a:extLst>
                        <a:ext uri="{9D8B030D-6E8A-4147-A177-3AD203B41FA5}">
                          <a16:colId xmlns:a16="http://schemas.microsoft.com/office/drawing/2014/main" val="2334342529"/>
                        </a:ext>
                      </a:extLst>
                    </a:gridCol>
                    <a:gridCol w="645861">
                      <a:extLst>
                        <a:ext uri="{9D8B030D-6E8A-4147-A177-3AD203B41FA5}">
                          <a16:colId xmlns:a16="http://schemas.microsoft.com/office/drawing/2014/main" val="830528947"/>
                        </a:ext>
                      </a:extLst>
                    </a:gridCol>
                    <a:gridCol w="518861">
                      <a:extLst>
                        <a:ext uri="{9D8B030D-6E8A-4147-A177-3AD203B41FA5}">
                          <a16:colId xmlns:a16="http://schemas.microsoft.com/office/drawing/2014/main" val="3254977502"/>
                        </a:ext>
                      </a:extLst>
                    </a:gridCol>
                    <a:gridCol w="518861">
                      <a:extLst>
                        <a:ext uri="{9D8B030D-6E8A-4147-A177-3AD203B41FA5}">
                          <a16:colId xmlns:a16="http://schemas.microsoft.com/office/drawing/2014/main" val="699424587"/>
                        </a:ext>
                      </a:extLst>
                    </a:gridCol>
                    <a:gridCol w="528386">
                      <a:extLst>
                        <a:ext uri="{9D8B030D-6E8A-4147-A177-3AD203B41FA5}">
                          <a16:colId xmlns:a16="http://schemas.microsoft.com/office/drawing/2014/main" val="3934810786"/>
                        </a:ext>
                      </a:extLst>
                    </a:gridCol>
                    <a:gridCol w="518861">
                      <a:extLst>
                        <a:ext uri="{9D8B030D-6E8A-4147-A177-3AD203B41FA5}">
                          <a16:colId xmlns:a16="http://schemas.microsoft.com/office/drawing/2014/main" val="763169584"/>
                        </a:ext>
                      </a:extLst>
                    </a:gridCol>
                    <a:gridCol w="518861">
                      <a:extLst>
                        <a:ext uri="{9D8B030D-6E8A-4147-A177-3AD203B41FA5}">
                          <a16:colId xmlns:a16="http://schemas.microsoft.com/office/drawing/2014/main" val="1147784371"/>
                        </a:ext>
                      </a:extLst>
                    </a:gridCol>
                  </a:tblGrid>
                  <a:tr h="359444">
                    <a:tc>
                      <a:txBody>
                        <a:bodyPr/>
                        <a:lstStyle/>
                        <a:p>
                          <a:pPr marL="0" algn="ctr" defTabSz="802295" rtl="0" eaLnBrk="1" latinLnBrk="0" hangingPunct="1"/>
                          <a:r>
                            <a:rPr lang="zh-CN" altLang="en-US" sz="1000" kern="1200" dirty="0"/>
                            <a:t>参数</a:t>
                          </a:r>
                          <a:endParaRPr lang="zh-CN" altLang="en-US" sz="1000" b="0" kern="1200" dirty="0">
                            <a:solidFill>
                              <a:schemeClr val="tx1"/>
                            </a:solidFill>
                            <a:latin typeface="微软雅黑" panose="020B0503020204020204" pitchFamily="34" charset="-122"/>
                            <a:ea typeface="微软雅黑" panose="020B0503020204020204" pitchFamily="34" charset="-122"/>
                            <a:cs typeface="+mn-cs"/>
                          </a:endParaRPr>
                        </a:p>
                      </a:txBody>
                      <a:tcPr marL="54643" marR="54643" marT="27322" marB="27322" anchor="ctr" anchorCtr="1"/>
                    </a:tc>
                    <a:tc>
                      <a:txBody>
                        <a:bodyPr/>
                        <a:lstStyle/>
                        <a:p>
                          <a:pPr marL="0" algn="ctr" defTabSz="802295" rtl="0" eaLnBrk="1" latinLnBrk="0" hangingPunct="1"/>
                          <a:r>
                            <a:rPr lang="zh-CN" altLang="en-US" sz="1000" kern="1200" dirty="0"/>
                            <a:t>容量级别</a:t>
                          </a:r>
                          <a:endParaRPr lang="zh-CN" altLang="en-US" sz="1000" b="0" kern="1200" dirty="0">
                            <a:solidFill>
                              <a:schemeClr val="tx1"/>
                            </a:solidFill>
                            <a:latin typeface="微软雅黑" panose="020B0503020204020204" pitchFamily="34" charset="-122"/>
                            <a:ea typeface="微软雅黑" panose="020B0503020204020204" pitchFamily="34" charset="-122"/>
                            <a:cs typeface="+mn-cs"/>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制程级别</a:t>
                          </a:r>
                          <a:endParaRPr lang="en-US" altLang="zh-CN" sz="1000" kern="1200" dirty="0"/>
                        </a:p>
                        <a:p>
                          <a:pPr marL="0" marR="0" lvl="0" indent="0" algn="ctr" defTabSz="802295" rtl="0" eaLnBrk="1" fontAlgn="auto" latinLnBrk="0" hangingPunct="1">
                            <a:lnSpc>
                              <a:spcPct val="100000"/>
                            </a:lnSpc>
                            <a:spcBef>
                              <a:spcPts val="0"/>
                            </a:spcBef>
                            <a:spcAft>
                              <a:spcPts val="0"/>
                            </a:spcAft>
                            <a:buClrTx/>
                            <a:buSzTx/>
                            <a:buFontTx/>
                            <a:buNone/>
                            <a:tabLst/>
                            <a:defRPr/>
                          </a:pPr>
                          <a:r>
                            <a:rPr lang="en-US" altLang="zh-CN" sz="1000" kern="1200" dirty="0">
                              <a:latin typeface="Times New Roman" panose="02020603050405020304" pitchFamily="18" charset="0"/>
                              <a:cs typeface="Times New Roman" panose="02020603050405020304" pitchFamily="18" charset="0"/>
                            </a:rPr>
                            <a:t>/nm</a:t>
                          </a:r>
                          <a:endParaRPr lang="zh-CN" altLang="en-US" sz="1000" b="0"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54643" marR="54643" marT="27322" marB="27322" anchor="ctr" anchorCtr="1"/>
                    </a:tc>
                    <a:tc>
                      <a:txBody>
                        <a:bodyPr/>
                        <a:lstStyle/>
                        <a:p>
                          <a:endParaRPr lang="zh-CN"/>
                        </a:p>
                      </a:txBody>
                      <a:tcPr marL="54643" marR="54643" marT="27322" marB="27322" anchor="ctr" anchorCtr="1">
                        <a:blipFill>
                          <a:blip r:embed="rId4"/>
                          <a:stretch>
                            <a:fillRect l="-315094" t="-5085" r="-407547" b="-628814"/>
                          </a:stretch>
                        </a:blipFill>
                      </a:tcPr>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读延迟</a:t>
                          </a:r>
                          <a:endParaRPr lang="en-US" altLang="zh-CN" sz="1000" kern="1200" dirty="0"/>
                        </a:p>
                        <a:p>
                          <a:pPr marL="0" marR="0" lvl="0" indent="0" algn="ctr" defTabSz="802295" rtl="0" eaLnBrk="1" fontAlgn="auto" latinLnBrk="0" hangingPunct="1">
                            <a:lnSpc>
                              <a:spcPct val="100000"/>
                            </a:lnSpc>
                            <a:spcBef>
                              <a:spcPts val="0"/>
                            </a:spcBef>
                            <a:spcAft>
                              <a:spcPts val="0"/>
                            </a:spcAft>
                            <a:buClrTx/>
                            <a:buSzTx/>
                            <a:buFontTx/>
                            <a:buNone/>
                            <a:tabLst/>
                            <a:defRPr/>
                          </a:pPr>
                          <a:r>
                            <a:rPr lang="en-US" altLang="zh-CN" sz="1000" kern="1200" dirty="0">
                              <a:latin typeface="Times New Roman" panose="02020603050405020304" pitchFamily="18" charset="0"/>
                              <a:cs typeface="Times New Roman" panose="02020603050405020304" pitchFamily="18" charset="0"/>
                            </a:rPr>
                            <a:t>/ns</a:t>
                          </a:r>
                          <a:endParaRPr lang="zh-CN" altLang="en-US" sz="1000" b="0"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写延迟</a:t>
                          </a:r>
                          <a:endParaRPr lang="en-US" altLang="zh-CN" sz="1000" kern="1200" dirty="0"/>
                        </a:p>
                        <a:p>
                          <a:pPr marL="0" marR="0" lvl="0" indent="0" algn="ctr" defTabSz="802295" rtl="0" eaLnBrk="1" fontAlgn="auto" latinLnBrk="0" hangingPunct="1">
                            <a:lnSpc>
                              <a:spcPct val="100000"/>
                            </a:lnSpc>
                            <a:spcBef>
                              <a:spcPts val="0"/>
                            </a:spcBef>
                            <a:spcAft>
                              <a:spcPts val="0"/>
                            </a:spcAft>
                            <a:buClrTx/>
                            <a:buSzTx/>
                            <a:buFontTx/>
                            <a:buNone/>
                            <a:tabLst/>
                            <a:defRPr/>
                          </a:pPr>
                          <a:r>
                            <a:rPr lang="en-US" altLang="zh-CN" sz="1000" kern="1200" dirty="0">
                              <a:latin typeface="Times New Roman" panose="02020603050405020304" pitchFamily="18" charset="0"/>
                              <a:cs typeface="Times New Roman" panose="02020603050405020304" pitchFamily="18" charset="0"/>
                            </a:rPr>
                            <a:t>/ns</a:t>
                          </a:r>
                          <a:endParaRPr lang="zh-CN" altLang="en-US" sz="1000" b="0"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耐久性</a:t>
                          </a:r>
                          <a:endParaRPr lang="zh-CN" altLang="en-US" sz="1000" b="0" kern="1200" dirty="0">
                            <a:solidFill>
                              <a:schemeClr val="tx1"/>
                            </a:solidFill>
                            <a:latin typeface="微软雅黑" panose="020B0503020204020204" pitchFamily="34" charset="-122"/>
                            <a:ea typeface="微软雅黑" panose="020B0503020204020204" pitchFamily="34" charset="-122"/>
                            <a:cs typeface="+mn-cs"/>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写功耗</a:t>
                          </a:r>
                          <a:endParaRPr lang="en-US" altLang="zh-CN" sz="1000" kern="1200" dirty="0"/>
                        </a:p>
                        <a:p>
                          <a:pPr marL="0" marR="0" lvl="0" indent="0" algn="ctr" defTabSz="802295" rtl="0" eaLnBrk="1" fontAlgn="auto" latinLnBrk="0" hangingPunct="1">
                            <a:lnSpc>
                              <a:spcPct val="100000"/>
                            </a:lnSpc>
                            <a:spcBef>
                              <a:spcPts val="0"/>
                            </a:spcBef>
                            <a:spcAft>
                              <a:spcPts val="0"/>
                            </a:spcAft>
                            <a:buClrTx/>
                            <a:buSzTx/>
                            <a:buFontTx/>
                            <a:buNone/>
                            <a:tabLst/>
                            <a:defRPr/>
                          </a:pPr>
                          <a:r>
                            <a:rPr lang="en-US" altLang="zh-CN" sz="1000" kern="1200" dirty="0">
                              <a:latin typeface="Times New Roman" panose="02020603050405020304" pitchFamily="18" charset="0"/>
                              <a:cs typeface="Times New Roman" panose="02020603050405020304" pitchFamily="18" charset="0"/>
                            </a:rPr>
                            <a:t>/(</a:t>
                          </a:r>
                          <a:r>
                            <a:rPr lang="en-US" altLang="zh-CN" sz="1000" kern="1200" dirty="0" err="1">
                              <a:latin typeface="Times New Roman" panose="02020603050405020304" pitchFamily="18" charset="0"/>
                              <a:cs typeface="Times New Roman" panose="02020603050405020304" pitchFamily="18" charset="0"/>
                            </a:rPr>
                            <a:t>nJ</a:t>
                          </a:r>
                          <a:r>
                            <a:rPr lang="en-US" altLang="zh-CN" sz="1000" kern="1200" dirty="0">
                              <a:latin typeface="Times New Roman" panose="02020603050405020304" pitchFamily="18" charset="0"/>
                              <a:cs typeface="Times New Roman" panose="02020603050405020304" pitchFamily="18" charset="0"/>
                            </a:rPr>
                            <a:t>/b)</a:t>
                          </a:r>
                          <a:endParaRPr lang="zh-CN" altLang="en-US" sz="1000" b="0"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54643" marR="54643" marT="27322" marB="27322" anchor="ctr" anchorCtr="1"/>
                    </a:tc>
                    <a:tc>
                      <a:txBody>
                        <a:bodyPr/>
                        <a:lstStyle/>
                        <a:p>
                          <a:pPr marL="0" marR="0" lvl="0" indent="0" algn="ctr" defTabSz="802295" rtl="0" eaLnBrk="1" fontAlgn="auto" latinLnBrk="0" hangingPunct="1">
                            <a:lnSpc>
                              <a:spcPct val="100000"/>
                            </a:lnSpc>
                            <a:spcBef>
                              <a:spcPts val="0"/>
                            </a:spcBef>
                            <a:spcAft>
                              <a:spcPts val="0"/>
                            </a:spcAft>
                            <a:buClrTx/>
                            <a:buSzTx/>
                            <a:buFontTx/>
                            <a:buNone/>
                            <a:tabLst/>
                            <a:defRPr/>
                          </a:pPr>
                          <a:r>
                            <a:rPr lang="zh-CN" altLang="en-US" sz="1000" kern="1200" dirty="0"/>
                            <a:t>高电压</a:t>
                          </a:r>
                          <a:endParaRPr lang="en-US" altLang="zh-CN" sz="1000" kern="1200" dirty="0"/>
                        </a:p>
                        <a:p>
                          <a:pPr marL="0" marR="0" lvl="0" indent="0" algn="ctr" defTabSz="802295" rtl="0" eaLnBrk="1" fontAlgn="auto" latinLnBrk="0" hangingPunct="1">
                            <a:lnSpc>
                              <a:spcPct val="100000"/>
                            </a:lnSpc>
                            <a:spcBef>
                              <a:spcPts val="0"/>
                            </a:spcBef>
                            <a:spcAft>
                              <a:spcPts val="0"/>
                            </a:spcAft>
                            <a:buClrTx/>
                            <a:buSzTx/>
                            <a:buFontTx/>
                            <a:buNone/>
                            <a:tabLst/>
                            <a:defRPr/>
                          </a:pPr>
                          <a:r>
                            <a:rPr lang="en-US" altLang="zh-CN" sz="1000" kern="1200" dirty="0">
                              <a:latin typeface="Times New Roman" panose="02020603050405020304" pitchFamily="18" charset="0"/>
                              <a:cs typeface="Times New Roman" panose="02020603050405020304" pitchFamily="18" charset="0"/>
                            </a:rPr>
                            <a:t>/V</a:t>
                          </a:r>
                          <a:endParaRPr lang="zh-CN" altLang="en-US" sz="1000" b="0" kern="1200" dirty="0">
                            <a:solidFill>
                              <a:schemeClr val="tx1"/>
                            </a:solidFill>
                            <a:latin typeface="Times New Roman" panose="02020603050405020304" pitchFamily="18" charset="0"/>
                            <a:ea typeface="微软雅黑" panose="020B0503020204020204" pitchFamily="34" charset="-122"/>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2351578920"/>
                      </a:ext>
                    </a:extLst>
                  </a:tr>
                  <a:tr h="346075">
                    <a:tc>
                      <a:txBody>
                        <a:bodyPr/>
                        <a:lstStyle/>
                        <a:p>
                          <a:r>
                            <a:rPr lang="en-US" altLang="zh-CN" sz="1050" dirty="0">
                              <a:latin typeface="Times New Roman" panose="02020603050405020304" pitchFamily="18" charset="0"/>
                              <a:cs typeface="Times New Roman" panose="02020603050405020304" pitchFamily="18" charset="0"/>
                            </a:rPr>
                            <a:t>SRAM</a:t>
                          </a:r>
                          <a:endParaRPr lang="zh-CN" altLang="en-US" sz="1050" dirty="0">
                            <a:latin typeface="Times New Roman" panose="02020603050405020304" pitchFamily="18" charset="0"/>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~32MB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50~120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1~100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1~100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endParaRPr lang="zh-CN"/>
                        </a:p>
                      </a:txBody>
                      <a:tcPr marL="54643" marR="54643" marT="27322" marB="27322" anchor="ctr" anchorCtr="1">
                        <a:blipFill>
                          <a:blip r:embed="rId4"/>
                          <a:stretch>
                            <a:fillRect l="-702299" t="-108772" r="-200000" b="-550877"/>
                          </a:stretch>
                        </a:blipFill>
                      </a:tcPr>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~0.29</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r>
                            <a:rPr lang="zh-CN" altLang="en-US" sz="1050" kern="1200" dirty="0">
                              <a:solidFill>
                                <a:schemeClr val="dk1"/>
                              </a:solidFill>
                              <a:latin typeface="微软雅黑" panose="020B0503020204020204" pitchFamily="34" charset="-122"/>
                              <a:ea typeface="微软雅黑" panose="020B0503020204020204" pitchFamily="34" charset="-122"/>
                              <a:cs typeface="Times New Roman" panose="02020603050405020304" pitchFamily="18" charset="0"/>
                            </a:rPr>
                            <a:t>无</a:t>
                          </a:r>
                        </a:p>
                      </a:txBody>
                      <a:tcPr marL="54643" marR="54643" marT="27322" marB="27322" anchor="ctr" anchorCtr="1"/>
                    </a:tc>
                    <a:extLst>
                      <a:ext uri="{0D108BD9-81ED-4DB2-BD59-A6C34878D82A}">
                        <a16:rowId xmlns:a16="http://schemas.microsoft.com/office/drawing/2014/main" val="1500432666"/>
                      </a:ext>
                    </a:extLst>
                  </a:tr>
                  <a:tr h="346075">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DRAM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~16Gb</a:t>
                          </a: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6~10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endParaRPr lang="zh-CN"/>
                        </a:p>
                      </a:txBody>
                      <a:tcPr marL="54643" marR="54643" marT="27322" marB="27322" anchor="ctr" anchorCtr="1">
                        <a:blipFill>
                          <a:blip r:embed="rId4"/>
                          <a:stretch>
                            <a:fillRect l="-702299" t="-208772" r="-200000" b="-450877"/>
                          </a:stretch>
                        </a:blipFill>
                      </a:tcPr>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~0.1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3966373575"/>
                      </a:ext>
                    </a:extLst>
                  </a:tr>
                  <a:tr h="216506">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NAND</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~1Tb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marR="0" lvl="0" indent="0" algn="l" defTabSz="802295" rtl="0" eaLnBrk="1" fontAlgn="auto" latinLnBrk="0" hangingPunct="1">
                            <a:lnSpc>
                              <a:spcPct val="100000"/>
                            </a:lnSpc>
                            <a:spcBef>
                              <a:spcPts val="0"/>
                            </a:spcBef>
                            <a:spcAft>
                              <a:spcPts val="0"/>
                            </a:spcAft>
                            <a:buClrTx/>
                            <a:buSzTx/>
                            <a:buFontTx/>
                            <a:buNone/>
                            <a:tabLst/>
                            <a:defRPr/>
                          </a:pPr>
                          <a:r>
                            <a:rPr lang="en-US" altLang="zh-CN" sz="1050" kern="1200" dirty="0">
                              <a:solidFill>
                                <a:schemeClr val="dk1"/>
                              </a:solidFill>
                              <a:latin typeface="Times New Roman" panose="02020603050405020304" pitchFamily="18" charset="0"/>
                              <a:ea typeface="+mn-ea"/>
                              <a:cs typeface="Times New Roman" panose="02020603050405020304" pitchFamily="18" charset="0"/>
                            </a:rPr>
                            <a:t>50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1ms</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endParaRPr lang="zh-CN"/>
                        </a:p>
                      </a:txBody>
                      <a:tcPr marL="54643" marR="54643" marT="27322" marB="27322" anchor="ctr" anchorCtr="1">
                        <a:blipFill>
                          <a:blip r:embed="rId4"/>
                          <a:stretch>
                            <a:fillRect l="-702299" t="-502857" r="-200000" b="-634286"/>
                          </a:stretch>
                        </a:blipFill>
                      </a:tcPr>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0.1~1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1572144484"/>
                      </a:ext>
                    </a:extLst>
                  </a:tr>
                  <a:tr h="346075">
                    <a:tc>
                      <a:txBody>
                        <a:bodyPr/>
                        <a:lstStyle/>
                        <a:p>
                          <a:pPr marL="0" algn="l" defTabSz="802295" rtl="0" eaLnBrk="1" latinLnBrk="0" hangingPunct="1"/>
                          <a:r>
                            <a:rPr lang="en-US" altLang="zh-CN" sz="1050" kern="1200" dirty="0" err="1">
                              <a:solidFill>
                                <a:schemeClr val="dk1"/>
                              </a:solidFill>
                              <a:latin typeface="Times New Roman" panose="02020603050405020304" pitchFamily="18" charset="0"/>
                              <a:ea typeface="+mn-ea"/>
                              <a:cs typeface="Times New Roman" panose="02020603050405020304" pitchFamily="18" charset="0"/>
                            </a:rPr>
                            <a:t>FeRAM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~64MB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15~34</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20~80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50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endParaRPr lang="zh-CN"/>
                        </a:p>
                      </a:txBody>
                      <a:tcPr marL="54643" marR="54643" marT="27322" marB="27322" anchor="ctr" anchorCtr="1">
                        <a:blipFill>
                          <a:blip r:embed="rId4"/>
                          <a:stretch>
                            <a:fillRect l="-702299" t="-370175" r="-200000" b="-289474"/>
                          </a:stretch>
                        </a:blipFill>
                      </a:tcPr>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&lt;1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2~3</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2113190523"/>
                      </a:ext>
                    </a:extLst>
                  </a:tr>
                  <a:tr h="216506">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MRAM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~1Gb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~28</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16~40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endParaRPr lang="zh-CN"/>
                        </a:p>
                      </a:txBody>
                      <a:tcPr marL="54643" marR="54643" marT="27322" marB="27322" anchor="ctr" anchorCtr="1">
                        <a:blipFill>
                          <a:blip r:embed="rId4"/>
                          <a:stretch>
                            <a:fillRect l="-702299" t="-744444" r="-200000" b="-358333"/>
                          </a:stretch>
                        </a:blipFill>
                      </a:tcPr>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2048087459"/>
                      </a:ext>
                    </a:extLst>
                  </a:tr>
                  <a:tr h="214664">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NVM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~8Gb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6~12</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20~50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60~120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endParaRPr lang="zh-CN"/>
                        </a:p>
                      </a:txBody>
                      <a:tcPr marL="54643" marR="54643" marT="27322" marB="27322" anchor="ctr" anchorCtr="1">
                        <a:blipFill>
                          <a:blip r:embed="rId4"/>
                          <a:stretch>
                            <a:fillRect l="-702299" t="-868571" r="-200000" b="-268571"/>
                          </a:stretch>
                        </a:blipFill>
                      </a:tcPr>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&lt;1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1.5~3</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2081743525"/>
                      </a:ext>
                    </a:extLst>
                  </a:tr>
                  <a:tr h="214664">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RRAM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~1Tb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6~10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10~50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marR="0" lvl="0" indent="0" algn="l" defTabSz="802295" rtl="0" eaLnBrk="1" fontAlgn="auto" latinLnBrk="0" hangingPunct="1">
                            <a:lnSpc>
                              <a:spcPct val="100000"/>
                            </a:lnSpc>
                            <a:spcBef>
                              <a:spcPts val="0"/>
                            </a:spcBef>
                            <a:spcAft>
                              <a:spcPts val="0"/>
                            </a:spcAft>
                            <a:buClrTx/>
                            <a:buSzTx/>
                            <a:buFontTx/>
                            <a:buNone/>
                            <a:tabLst/>
                            <a:defRPr/>
                          </a:pPr>
                          <a:r>
                            <a:rPr lang="en-US" altLang="zh-CN" sz="1050" kern="1200" dirty="0">
                              <a:solidFill>
                                <a:schemeClr val="dk1"/>
                              </a:solidFill>
                              <a:latin typeface="Times New Roman" panose="02020603050405020304" pitchFamily="18" charset="0"/>
                              <a:ea typeface="+mn-ea"/>
                              <a:cs typeface="Times New Roman" panose="02020603050405020304" pitchFamily="18" charset="0"/>
                            </a:rPr>
                            <a:t>10~50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endParaRPr lang="zh-CN"/>
                        </a:p>
                      </a:txBody>
                      <a:tcPr marL="54643" marR="54643" marT="27322" marB="27322" anchor="ctr" anchorCtr="1">
                        <a:blipFill>
                          <a:blip r:embed="rId4"/>
                          <a:stretch>
                            <a:fillRect l="-702299" t="-968571" r="-200000" b="-168571"/>
                          </a:stretch>
                        </a:blipFill>
                      </a:tcPr>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0.1</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1.5~3</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1557294288"/>
                      </a:ext>
                    </a:extLst>
                  </a:tr>
                  <a:tr h="346075">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STT-RAM</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~64MB</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~32</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6~20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2~20</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endParaRPr lang="zh-CN"/>
                        </a:p>
                      </a:txBody>
                      <a:tcPr marL="54643" marR="54643" marT="27322" marB="27322" anchor="ctr" anchorCtr="1">
                        <a:blipFill>
                          <a:blip r:embed="rId4"/>
                          <a:stretch>
                            <a:fillRect l="-702299" t="-656140" r="-200000" b="-3509"/>
                          </a:stretch>
                        </a:blipFill>
                      </a:tcPr>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1.6~3.4</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tc>
                      <a:txBody>
                        <a:bodyPr/>
                        <a:lstStyle/>
                        <a:p>
                          <a:pPr marL="0" algn="l" defTabSz="802295" rtl="0" eaLnBrk="1" latinLnBrk="0" hangingPunct="1"/>
                          <a:r>
                            <a:rPr lang="en-US" altLang="zh-CN" sz="1050" kern="1200" dirty="0">
                              <a:solidFill>
                                <a:schemeClr val="dk1"/>
                              </a:solidFill>
                              <a:latin typeface="Times New Roman" panose="02020603050405020304" pitchFamily="18" charset="0"/>
                              <a:ea typeface="+mn-ea"/>
                              <a:cs typeface="Times New Roman" panose="02020603050405020304" pitchFamily="18" charset="0"/>
                            </a:rPr>
                            <a:t>&lt;1.5</a:t>
                          </a:r>
                          <a:endParaRPr lang="zh-CN" altLang="en-US" sz="1050" kern="1200" dirty="0">
                            <a:solidFill>
                              <a:schemeClr val="dk1"/>
                            </a:solidFill>
                            <a:latin typeface="Times New Roman" panose="02020603050405020304" pitchFamily="18" charset="0"/>
                            <a:ea typeface="+mn-ea"/>
                            <a:cs typeface="Times New Roman" panose="02020603050405020304" pitchFamily="18" charset="0"/>
                          </a:endParaRPr>
                        </a:p>
                      </a:txBody>
                      <a:tcPr marL="54643" marR="54643" marT="27322" marB="27322" anchor="ctr" anchorCtr="1"/>
                    </a:tc>
                    <a:extLst>
                      <a:ext uri="{0D108BD9-81ED-4DB2-BD59-A6C34878D82A}">
                        <a16:rowId xmlns:a16="http://schemas.microsoft.com/office/drawing/2014/main" val="3866529703"/>
                      </a:ext>
                    </a:extLst>
                  </a:tr>
                </a:tbl>
              </a:graphicData>
            </a:graphic>
          </p:graphicFrame>
        </mc:Fallback>
      </mc:AlternateContent>
      <p:sp>
        <p:nvSpPr>
          <p:cNvPr id="2" name="文本框 1">
            <a:extLst>
              <a:ext uri="{FF2B5EF4-FFF2-40B4-BE49-F238E27FC236}">
                <a16:creationId xmlns:a16="http://schemas.microsoft.com/office/drawing/2014/main" id="{6533C525-49DF-494D-97A5-73537A49266F}"/>
              </a:ext>
            </a:extLst>
          </p:cNvPr>
          <p:cNvSpPr txBox="1"/>
          <p:nvPr/>
        </p:nvSpPr>
        <p:spPr>
          <a:xfrm>
            <a:off x="223192" y="1440036"/>
            <a:ext cx="5279349" cy="307777"/>
          </a:xfrm>
          <a:prstGeom prst="rect">
            <a:avLst/>
          </a:prstGeom>
          <a:noFill/>
        </p:spPr>
        <p:txBody>
          <a:bodyPr wrap="square" rtlCol="0">
            <a:spAutoFit/>
          </a:bodyPr>
          <a:lstStyle/>
          <a:p>
            <a:pPr algn="ctr"/>
            <a:r>
              <a:rPr lang="zh-CN" altLang="en-US" sz="1400" dirty="0"/>
              <a:t>常见存储器件性能对比</a:t>
            </a:r>
          </a:p>
        </p:txBody>
      </p:sp>
    </p:spTree>
    <p:custDataLst>
      <p:tags r:id="rId1"/>
    </p:custDataLst>
    <p:extLst>
      <p:ext uri="{BB962C8B-B14F-4D97-AF65-F5344CB8AC3E}">
        <p14:creationId xmlns:p14="http://schemas.microsoft.com/office/powerpoint/2010/main" val="1710844466"/>
      </p:ext>
    </p:extLst>
  </p:cSld>
  <p:clrMapOvr>
    <a:masterClrMapping/>
  </p:clrMapOvr>
  <mc:AlternateContent xmlns:mc="http://schemas.openxmlformats.org/markup-compatibility/2006" xmlns:p14="http://schemas.microsoft.com/office/powerpoint/2010/main">
    <mc:Choice Requires="p14">
      <p:transition spd="slow" p14:dur="2000" advTm="3103"/>
    </mc:Choice>
    <mc:Fallback xmlns="">
      <p:transition spd="slow" advTm="3103"/>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p:txBody>
          <a:bodyPr/>
          <a:lstStyle/>
          <a:p>
            <a:fld id="{0C913308-F349-4B6D-A68A-DD1791B4A57B}" type="slidenum">
              <a:rPr lang="zh-CN" altLang="en-US" smtClean="0"/>
              <a:t>6</a:t>
            </a:fld>
            <a:endParaRPr lang="zh-CN" altLang="en-US"/>
          </a:p>
        </p:txBody>
      </p:sp>
      <p:sp>
        <p:nvSpPr>
          <p:cNvPr id="12" name="TextBox 13">
            <a:extLst>
              <a:ext uri="{FF2B5EF4-FFF2-40B4-BE49-F238E27FC236}">
                <a16:creationId xmlns:a16="http://schemas.microsoft.com/office/drawing/2014/main" id="{2DADC2C5-A1D8-427E-821E-8F786DC8E5B1}"/>
              </a:ext>
            </a:extLst>
          </p:cNvPr>
          <p:cNvSpPr txBox="1"/>
          <p:nvPr/>
        </p:nvSpPr>
        <p:spPr>
          <a:xfrm>
            <a:off x="540122" y="272139"/>
            <a:ext cx="3168228" cy="303801"/>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常见的</a:t>
            </a: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NVM</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与</a:t>
            </a: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DRAM</a:t>
            </a: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混合架构</a:t>
            </a:r>
            <a:endPar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pic>
        <p:nvPicPr>
          <p:cNvPr id="7" name="图片 6">
            <a:extLst>
              <a:ext uri="{FF2B5EF4-FFF2-40B4-BE49-F238E27FC236}">
                <a16:creationId xmlns:a16="http://schemas.microsoft.com/office/drawing/2014/main" id="{E5BD637C-1DCF-4DF2-8E9E-4D1BF0A44995}"/>
              </a:ext>
            </a:extLst>
          </p:cNvPr>
          <p:cNvPicPr>
            <a:picLocks noChangeAspect="1"/>
          </p:cNvPicPr>
          <p:nvPr/>
        </p:nvPicPr>
        <p:blipFill>
          <a:blip r:embed="rId3"/>
          <a:stretch>
            <a:fillRect/>
          </a:stretch>
        </p:blipFill>
        <p:spPr>
          <a:xfrm>
            <a:off x="5004494" y="722239"/>
            <a:ext cx="2304380" cy="4049053"/>
          </a:xfrm>
          <a:prstGeom prst="rect">
            <a:avLst/>
          </a:prstGeom>
        </p:spPr>
      </p:pic>
      <p:pic>
        <p:nvPicPr>
          <p:cNvPr id="9" name="图片 8">
            <a:extLst>
              <a:ext uri="{FF2B5EF4-FFF2-40B4-BE49-F238E27FC236}">
                <a16:creationId xmlns:a16="http://schemas.microsoft.com/office/drawing/2014/main" id="{FE973D33-F369-41F4-99B9-6E027D0DD649}"/>
              </a:ext>
            </a:extLst>
          </p:cNvPr>
          <p:cNvPicPr>
            <a:picLocks noChangeAspect="1"/>
          </p:cNvPicPr>
          <p:nvPr/>
        </p:nvPicPr>
        <p:blipFill>
          <a:blip r:embed="rId4"/>
          <a:stretch>
            <a:fillRect/>
          </a:stretch>
        </p:blipFill>
        <p:spPr>
          <a:xfrm>
            <a:off x="1908274" y="722239"/>
            <a:ext cx="2060974" cy="4045935"/>
          </a:xfrm>
          <a:prstGeom prst="rect">
            <a:avLst/>
          </a:prstGeom>
        </p:spPr>
      </p:pic>
    </p:spTree>
    <p:extLst>
      <p:ext uri="{BB962C8B-B14F-4D97-AF65-F5344CB8AC3E}">
        <p14:creationId xmlns:p14="http://schemas.microsoft.com/office/powerpoint/2010/main" val="769427026"/>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flipV="1">
            <a:off x="-503993" y="1656060"/>
            <a:ext cx="10009112" cy="663922"/>
          </a:xfrm>
          <a:prstGeom prst="parallelogram">
            <a:avLst>
              <a:gd name="adj" fmla="val 0"/>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10800000">
            <a:off x="756146" y="1368028"/>
            <a:ext cx="2108606" cy="1397240"/>
          </a:xfrm>
          <a:prstGeom prst="triangle">
            <a:avLst>
              <a:gd name="adj" fmla="val 50785"/>
            </a:avLst>
          </a:prstGeom>
          <a:solidFill>
            <a:srgbClr val="2064AD"/>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TextBox 13"/>
          <p:cNvSpPr txBox="1"/>
          <p:nvPr/>
        </p:nvSpPr>
        <p:spPr>
          <a:xfrm>
            <a:off x="684138" y="1440036"/>
            <a:ext cx="2304256" cy="804900"/>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en-US" altLang="zh-CN" sz="4800" b="1"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en-US" sz="48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TextBox 13"/>
          <p:cNvSpPr txBox="1"/>
          <p:nvPr/>
        </p:nvSpPr>
        <p:spPr>
          <a:xfrm>
            <a:off x="3276426" y="1728068"/>
            <a:ext cx="2808312" cy="472565"/>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解决方案</a:t>
            </a:r>
          </a:p>
        </p:txBody>
      </p:sp>
      <p:sp>
        <p:nvSpPr>
          <p:cNvPr id="11" name="TextBox 13"/>
          <p:cNvSpPr txBox="1"/>
          <p:nvPr/>
        </p:nvSpPr>
        <p:spPr>
          <a:xfrm>
            <a:off x="3708474" y="2576395"/>
            <a:ext cx="2808312" cy="337528"/>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减少存储单元写操作</a:t>
            </a:r>
            <a:endParaRPr 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菱形 2"/>
          <p:cNvSpPr/>
          <p:nvPr/>
        </p:nvSpPr>
        <p:spPr>
          <a:xfrm>
            <a:off x="3420442" y="2584279"/>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TextBox 13">
            <a:extLst>
              <a:ext uri="{FF2B5EF4-FFF2-40B4-BE49-F238E27FC236}">
                <a16:creationId xmlns:a16="http://schemas.microsoft.com/office/drawing/2014/main" id="{7243EA8B-2789-4C29-A612-F6D81188FEE5}"/>
              </a:ext>
            </a:extLst>
          </p:cNvPr>
          <p:cNvSpPr txBox="1"/>
          <p:nvPr/>
        </p:nvSpPr>
        <p:spPr>
          <a:xfrm>
            <a:off x="3952378" y="3186202"/>
            <a:ext cx="2808312" cy="337528"/>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磨损均衡</a:t>
            </a:r>
            <a:endParaRPr 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菱形 25">
            <a:extLst>
              <a:ext uri="{FF2B5EF4-FFF2-40B4-BE49-F238E27FC236}">
                <a16:creationId xmlns:a16="http://schemas.microsoft.com/office/drawing/2014/main" id="{FE63EDC8-AB20-41D4-85CE-CFDDF0F5E5AF}"/>
              </a:ext>
            </a:extLst>
          </p:cNvPr>
          <p:cNvSpPr/>
          <p:nvPr/>
        </p:nvSpPr>
        <p:spPr>
          <a:xfrm>
            <a:off x="3420442" y="3176515"/>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144E7DF4-DBC8-4FDC-B996-43CE3CCE0550}"/>
              </a:ext>
            </a:extLst>
          </p:cNvPr>
          <p:cNvSpPr>
            <a:spLocks noGrp="1"/>
          </p:cNvSpPr>
          <p:nvPr>
            <p:ph type="sldNum" sz="quarter" idx="12"/>
          </p:nvPr>
        </p:nvSpPr>
        <p:spPr/>
        <p:txBody>
          <a:bodyPr/>
          <a:lstStyle/>
          <a:p>
            <a:fld id="{0C913308-F349-4B6D-A68A-DD1791B4A57B}" type="slidenum">
              <a:rPr lang="zh-CN" altLang="en-US" smtClean="0"/>
              <a:t>7</a:t>
            </a:fld>
            <a:endParaRPr lang="zh-CN" altLang="en-US"/>
          </a:p>
        </p:txBody>
      </p:sp>
      <p:sp>
        <p:nvSpPr>
          <p:cNvPr id="14" name="TextBox 13">
            <a:extLst>
              <a:ext uri="{FF2B5EF4-FFF2-40B4-BE49-F238E27FC236}">
                <a16:creationId xmlns:a16="http://schemas.microsoft.com/office/drawing/2014/main" id="{ACBD9134-1F9C-429C-9E55-72581703A37A}"/>
              </a:ext>
            </a:extLst>
          </p:cNvPr>
          <p:cNvSpPr txBox="1"/>
          <p:nvPr/>
        </p:nvSpPr>
        <p:spPr>
          <a:xfrm>
            <a:off x="3924498" y="3789570"/>
            <a:ext cx="3456384" cy="337528"/>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基于混合内存架构的页面迁移</a:t>
            </a:r>
            <a:endParaRPr 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菱形 14">
            <a:extLst>
              <a:ext uri="{FF2B5EF4-FFF2-40B4-BE49-F238E27FC236}">
                <a16:creationId xmlns:a16="http://schemas.microsoft.com/office/drawing/2014/main" id="{9F723834-8BA0-410D-8843-2A0FB308CF36}"/>
              </a:ext>
            </a:extLst>
          </p:cNvPr>
          <p:cNvSpPr/>
          <p:nvPr/>
        </p:nvSpPr>
        <p:spPr>
          <a:xfrm>
            <a:off x="3420442" y="3768751"/>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32678076"/>
      </p:ext>
    </p:extLst>
  </p:cSld>
  <p:clrMapOvr>
    <a:masterClrMapping/>
  </p:clrMapOvr>
  <mc:AlternateContent xmlns:mc="http://schemas.openxmlformats.org/markup-compatibility/2006" xmlns:p14="http://schemas.microsoft.com/office/powerpoint/2010/main">
    <mc:Choice Requires="p14">
      <p:transition spd="slow" p14:dur="2000" advTm="8336"/>
    </mc:Choice>
    <mc:Fallback xmlns="">
      <p:transition spd="slow" advTm="8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7"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anim calcmode="lin" valueType="num">
                                      <p:cBhvr>
                                        <p:cTn id="15" dur="500" fill="hold"/>
                                        <p:tgtEl>
                                          <p:spTgt spid="8"/>
                                        </p:tgtEl>
                                        <p:attrNameLst>
                                          <p:attrName>ppt_x</p:attrName>
                                        </p:attrNameLst>
                                      </p:cBhvr>
                                      <p:tavLst>
                                        <p:tav tm="0">
                                          <p:val>
                                            <p:strVal val="#ppt_x"/>
                                          </p:val>
                                        </p:tav>
                                        <p:tav tm="100000">
                                          <p:val>
                                            <p:strVal val="#ppt_x"/>
                                          </p:val>
                                        </p:tav>
                                      </p:tavLst>
                                    </p:anim>
                                    <p:anim calcmode="lin" valueType="num">
                                      <p:cBhvr>
                                        <p:cTn id="16" dur="500" fill="hold"/>
                                        <p:tgtEl>
                                          <p:spTgt spid="8"/>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childTnLst>
                          </p:cTn>
                        </p:par>
                        <p:par>
                          <p:cTn id="21" fill="hold">
                            <p:stCondLst>
                              <p:cond delay="2000"/>
                            </p:stCondLst>
                            <p:childTnLst>
                              <p:par>
                                <p:cTn id="22" presetID="42"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anim calcmode="lin" valueType="num">
                                      <p:cBhvr>
                                        <p:cTn id="25" dur="500" fill="hold"/>
                                        <p:tgtEl>
                                          <p:spTgt spid="10"/>
                                        </p:tgtEl>
                                        <p:attrNameLst>
                                          <p:attrName>ppt_x</p:attrName>
                                        </p:attrNameLst>
                                      </p:cBhvr>
                                      <p:tavLst>
                                        <p:tav tm="0">
                                          <p:val>
                                            <p:strVal val="#ppt_x"/>
                                          </p:val>
                                        </p:tav>
                                        <p:tav tm="100000">
                                          <p:val>
                                            <p:strVal val="#ppt_x"/>
                                          </p:val>
                                        </p:tav>
                                      </p:tavLst>
                                    </p:anim>
                                    <p:anim calcmode="lin" valueType="num">
                                      <p:cBhvr>
                                        <p:cTn id="26" dur="500" fill="hold"/>
                                        <p:tgtEl>
                                          <p:spTgt spid="10"/>
                                        </p:tgtEl>
                                        <p:attrNameLst>
                                          <p:attrName>ppt_y</p:attrName>
                                        </p:attrNameLst>
                                      </p:cBhvr>
                                      <p:tavLst>
                                        <p:tav tm="0">
                                          <p:val>
                                            <p:strVal val="#ppt_y+.1"/>
                                          </p:val>
                                        </p:tav>
                                        <p:tav tm="100000">
                                          <p:val>
                                            <p:strVal val="#ppt_y"/>
                                          </p:val>
                                        </p:tav>
                                      </p:tavLst>
                                    </p:anim>
                                  </p:childTnLst>
                                </p:cTn>
                              </p:par>
                            </p:childTnLst>
                          </p:cTn>
                        </p:par>
                        <p:par>
                          <p:cTn id="27" fill="hold">
                            <p:stCondLst>
                              <p:cond delay="2500"/>
                            </p:stCondLst>
                            <p:childTnLst>
                              <p:par>
                                <p:cTn id="28" presetID="10" presetClass="entr" presetSubtype="0"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childTnLst>
                          </p:cTn>
                        </p:par>
                        <p:par>
                          <p:cTn id="31" fill="hold">
                            <p:stCondLst>
                              <p:cond delay="3000"/>
                            </p:stCondLst>
                            <p:childTnLst>
                              <p:par>
                                <p:cTn id="32" presetID="10" presetClass="entr" presetSubtype="0" fill="hold" grpId="0" nodeType="after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fade">
                                      <p:cBhvr>
                                        <p:cTn id="34" dur="500"/>
                                        <p:tgtEl>
                                          <p:spTgt spid="3"/>
                                        </p:tgtEl>
                                      </p:cBhvr>
                                    </p:animEffect>
                                  </p:childTnLst>
                                </p:cTn>
                              </p:par>
                            </p:childTnLst>
                          </p:cTn>
                        </p:par>
                        <p:par>
                          <p:cTn id="35" fill="hold">
                            <p:stCondLst>
                              <p:cond delay="3500"/>
                            </p:stCondLst>
                            <p:childTnLst>
                              <p:par>
                                <p:cTn id="36" presetID="10" presetClass="entr" presetSubtype="0" fill="hold" grpId="0" nodeType="afterEffect">
                                  <p:stCondLst>
                                    <p:cond delay="0"/>
                                  </p:stCondLst>
                                  <p:childTnLst>
                                    <p:set>
                                      <p:cBhvr>
                                        <p:cTn id="37" dur="1" fill="hold">
                                          <p:stCondLst>
                                            <p:cond delay="0"/>
                                          </p:stCondLst>
                                        </p:cTn>
                                        <p:tgtEl>
                                          <p:spTgt spid="25"/>
                                        </p:tgtEl>
                                        <p:attrNameLst>
                                          <p:attrName>style.visibility</p:attrName>
                                        </p:attrNameLst>
                                      </p:cBhvr>
                                      <p:to>
                                        <p:strVal val="visible"/>
                                      </p:to>
                                    </p:set>
                                    <p:animEffect transition="in" filter="fade">
                                      <p:cBhvr>
                                        <p:cTn id="38" dur="500"/>
                                        <p:tgtEl>
                                          <p:spTgt spid="25"/>
                                        </p:tgtEl>
                                      </p:cBhvr>
                                    </p:animEffect>
                                  </p:childTnLst>
                                </p:cTn>
                              </p:par>
                            </p:childTnLst>
                          </p:cTn>
                        </p:par>
                        <p:par>
                          <p:cTn id="39" fill="hold">
                            <p:stCondLst>
                              <p:cond delay="4000"/>
                            </p:stCondLst>
                            <p:childTnLst>
                              <p:par>
                                <p:cTn id="40" presetID="10" presetClass="entr" presetSubtype="0" fill="hold" grpId="0" nodeType="after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fade">
                                      <p:cBhvr>
                                        <p:cTn id="42" dur="500"/>
                                        <p:tgtEl>
                                          <p:spTgt spid="26"/>
                                        </p:tgtEl>
                                      </p:cBhvr>
                                    </p:animEffect>
                                  </p:childTnLst>
                                </p:cTn>
                              </p:par>
                            </p:childTnLst>
                          </p:cTn>
                        </p:par>
                        <p:par>
                          <p:cTn id="43" fill="hold">
                            <p:stCondLst>
                              <p:cond delay="4500"/>
                            </p:stCondLst>
                            <p:childTnLst>
                              <p:par>
                                <p:cTn id="44" presetID="10" presetClass="entr" presetSubtype="0" fill="hold" grpId="0" nodeType="afterEffect">
                                  <p:stCondLst>
                                    <p:cond delay="0"/>
                                  </p:stCondLst>
                                  <p:childTnLst>
                                    <p:set>
                                      <p:cBhvr>
                                        <p:cTn id="45" dur="1" fill="hold">
                                          <p:stCondLst>
                                            <p:cond delay="0"/>
                                          </p:stCondLst>
                                        </p:cTn>
                                        <p:tgtEl>
                                          <p:spTgt spid="14"/>
                                        </p:tgtEl>
                                        <p:attrNameLst>
                                          <p:attrName>style.visibility</p:attrName>
                                        </p:attrNameLst>
                                      </p:cBhvr>
                                      <p:to>
                                        <p:strVal val="visible"/>
                                      </p:to>
                                    </p:set>
                                    <p:animEffect transition="in" filter="fade">
                                      <p:cBhvr>
                                        <p:cTn id="46" dur="500"/>
                                        <p:tgtEl>
                                          <p:spTgt spid="14"/>
                                        </p:tgtEl>
                                      </p:cBhvr>
                                    </p:animEffect>
                                  </p:childTnLst>
                                </p:cTn>
                              </p:par>
                            </p:childTnLst>
                          </p:cTn>
                        </p:par>
                        <p:par>
                          <p:cTn id="47" fill="hold">
                            <p:stCondLst>
                              <p:cond delay="5000"/>
                            </p:stCondLst>
                            <p:childTnLst>
                              <p:par>
                                <p:cTn id="48" presetID="10" presetClass="entr" presetSubtype="0" fill="hold" grpId="0" nodeType="after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fade">
                                      <p:cBhvr>
                                        <p:cTn id="5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p:bldP spid="10" grpId="0"/>
      <p:bldP spid="11" grpId="0"/>
      <p:bldP spid="3" grpId="0" animBg="1"/>
      <p:bldP spid="25" grpId="0"/>
      <p:bldP spid="26" grpId="0" animBg="1"/>
      <p:bldP spid="14" grpId="0"/>
      <p:bldP spid="1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flipV="1">
            <a:off x="-503993" y="1656060"/>
            <a:ext cx="10009112" cy="663922"/>
          </a:xfrm>
          <a:prstGeom prst="parallelogram">
            <a:avLst>
              <a:gd name="adj" fmla="val 0"/>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13"/>
          <p:cNvSpPr txBox="1"/>
          <p:nvPr/>
        </p:nvSpPr>
        <p:spPr>
          <a:xfrm>
            <a:off x="3276426" y="1728068"/>
            <a:ext cx="2808312" cy="989630"/>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2800" b="1" dirty="0">
                <a:solidFill>
                  <a:schemeClr val="bg1"/>
                </a:solidFill>
                <a:latin typeface="Arial" panose="020B0604020202020204" pitchFamily="34" charset="0"/>
                <a:ea typeface="微软雅黑" panose="020B0503020204020204" pitchFamily="34" charset="-122"/>
                <a:sym typeface="Arial" panose="020B0604020202020204" pitchFamily="34" charset="0"/>
              </a:rPr>
              <a:t>减少存储单元写操作</a:t>
            </a:r>
          </a:p>
        </p:txBody>
      </p:sp>
      <p:sp>
        <p:nvSpPr>
          <p:cNvPr id="11" name="TextBox 13"/>
          <p:cNvSpPr txBox="1"/>
          <p:nvPr/>
        </p:nvSpPr>
        <p:spPr>
          <a:xfrm>
            <a:off x="3894102" y="2580337"/>
            <a:ext cx="2808312" cy="337528"/>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2000" b="1" dirty="0">
                <a:solidFill>
                  <a:srgbClr val="FF0000"/>
                </a:solidFill>
                <a:latin typeface="Arial" panose="020B0604020202020204" pitchFamily="34" charset="0"/>
                <a:ea typeface="微软雅黑" panose="020B0503020204020204" pitchFamily="34" charset="-122"/>
                <a:sym typeface="Arial" panose="020B0604020202020204" pitchFamily="34" charset="0"/>
              </a:rPr>
              <a:t>减少冗余写</a:t>
            </a:r>
            <a:endParaRPr lang="en-US" sz="2000" b="1" dirty="0">
              <a:solidFill>
                <a:srgbClr val="FF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菱形 2"/>
          <p:cNvSpPr/>
          <p:nvPr/>
        </p:nvSpPr>
        <p:spPr>
          <a:xfrm>
            <a:off x="3420442" y="2584279"/>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灯片编号占位符 1">
            <a:extLst>
              <a:ext uri="{FF2B5EF4-FFF2-40B4-BE49-F238E27FC236}">
                <a16:creationId xmlns:a16="http://schemas.microsoft.com/office/drawing/2014/main" id="{144E7DF4-DBC8-4FDC-B996-43CE3CCE0550}"/>
              </a:ext>
            </a:extLst>
          </p:cNvPr>
          <p:cNvSpPr>
            <a:spLocks noGrp="1"/>
          </p:cNvSpPr>
          <p:nvPr>
            <p:ph type="sldNum" sz="quarter" idx="12"/>
          </p:nvPr>
        </p:nvSpPr>
        <p:spPr/>
        <p:txBody>
          <a:bodyPr/>
          <a:lstStyle/>
          <a:p>
            <a:fld id="{0C913308-F349-4B6D-A68A-DD1791B4A57B}" type="slidenum">
              <a:rPr lang="zh-CN" altLang="en-US" smtClean="0"/>
              <a:t>8</a:t>
            </a:fld>
            <a:endParaRPr lang="zh-CN" altLang="en-US"/>
          </a:p>
        </p:txBody>
      </p:sp>
      <p:sp>
        <p:nvSpPr>
          <p:cNvPr id="17" name="TextBox 13">
            <a:extLst>
              <a:ext uri="{FF2B5EF4-FFF2-40B4-BE49-F238E27FC236}">
                <a16:creationId xmlns:a16="http://schemas.microsoft.com/office/drawing/2014/main" id="{236C379A-ADA8-4DE6-9509-3C27967C06FF}"/>
              </a:ext>
            </a:extLst>
          </p:cNvPr>
          <p:cNvSpPr txBox="1"/>
          <p:nvPr/>
        </p:nvSpPr>
        <p:spPr>
          <a:xfrm>
            <a:off x="3894102" y="3158275"/>
            <a:ext cx="2808312" cy="337528"/>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rPr>
              <a:t>减少写次数</a:t>
            </a:r>
            <a:endParaRPr lang="en-US" sz="2000" b="1" dirty="0">
              <a:solidFill>
                <a:schemeClr val="tx2">
                  <a:lumMod val="7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菱形 17">
            <a:extLst>
              <a:ext uri="{FF2B5EF4-FFF2-40B4-BE49-F238E27FC236}">
                <a16:creationId xmlns:a16="http://schemas.microsoft.com/office/drawing/2014/main" id="{D27C4496-58D3-427F-8895-1F086FEF53C9}"/>
              </a:ext>
            </a:extLst>
          </p:cNvPr>
          <p:cNvSpPr/>
          <p:nvPr/>
        </p:nvSpPr>
        <p:spPr>
          <a:xfrm>
            <a:off x="3420442" y="3181816"/>
            <a:ext cx="329644" cy="329644"/>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46998469"/>
      </p:ext>
    </p:extLst>
  </p:cSld>
  <p:clrMapOvr>
    <a:masterClrMapping/>
  </p:clrMapOvr>
  <mc:AlternateContent xmlns:mc="http://schemas.openxmlformats.org/markup-compatibility/2006" xmlns:p14="http://schemas.microsoft.com/office/powerpoint/2010/main">
    <mc:Choice Requires="p14">
      <p:transition spd="slow" p14:dur="2000" advTm="8336"/>
    </mc:Choice>
    <mc:Fallback xmlns="">
      <p:transition spd="slow" advTm="8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900" decel="100000" fill="hold"/>
                                        <p:tgtEl>
                                          <p:spTgt spid="7"/>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par>
                          <p:cTn id="11" fill="hold">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anim calcmode="lin" valueType="num">
                                      <p:cBhvr>
                                        <p:cTn id="15" dur="500" fill="hold"/>
                                        <p:tgtEl>
                                          <p:spTgt spid="10"/>
                                        </p:tgtEl>
                                        <p:attrNameLst>
                                          <p:attrName>ppt_x</p:attrName>
                                        </p:attrNameLst>
                                      </p:cBhvr>
                                      <p:tavLst>
                                        <p:tav tm="0">
                                          <p:val>
                                            <p:strVal val="#ppt_x"/>
                                          </p:val>
                                        </p:tav>
                                        <p:tav tm="100000">
                                          <p:val>
                                            <p:strVal val="#ppt_x"/>
                                          </p:val>
                                        </p:tav>
                                      </p:tavLst>
                                    </p:anim>
                                    <p:anim calcmode="lin" valueType="num">
                                      <p:cBhvr>
                                        <p:cTn id="16" dur="500" fill="hold"/>
                                        <p:tgtEl>
                                          <p:spTgt spid="10"/>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10" presetClass="entr" presetSubtype="0" fill="hold" grpId="0" nodeType="after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fade">
                                      <p:cBhvr>
                                        <p:cTn id="20" dur="500"/>
                                        <p:tgtEl>
                                          <p:spTgt spid="11"/>
                                        </p:tgtEl>
                                      </p:cBhvr>
                                    </p:animEffect>
                                  </p:childTnLst>
                                </p:cTn>
                              </p:par>
                            </p:childTnLst>
                          </p:cTn>
                        </p:par>
                        <p:par>
                          <p:cTn id="21" fill="hold">
                            <p:stCondLst>
                              <p:cond delay="2000"/>
                            </p:stCondLst>
                            <p:childTnLst>
                              <p:par>
                                <p:cTn id="22" presetID="10" presetClass="entr" presetSubtype="0" fill="hold" grpId="0"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fade">
                                      <p:cBhvr>
                                        <p:cTn id="24" dur="500"/>
                                        <p:tgtEl>
                                          <p:spTgt spid="3"/>
                                        </p:tgtEl>
                                      </p:cBhvr>
                                    </p:animEffect>
                                  </p:childTnLst>
                                </p:cTn>
                              </p:par>
                            </p:childTnLst>
                          </p:cTn>
                        </p:par>
                        <p:par>
                          <p:cTn id="25" fill="hold">
                            <p:stCondLst>
                              <p:cond delay="2500"/>
                            </p:stCondLst>
                            <p:childTnLst>
                              <p:par>
                                <p:cTn id="26" presetID="10" presetClass="entr" presetSubtype="0" fill="hold" grpId="0" nodeType="after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fade">
                                      <p:cBhvr>
                                        <p:cTn id="28" dur="500"/>
                                        <p:tgtEl>
                                          <p:spTgt spid="17"/>
                                        </p:tgtEl>
                                      </p:cBhvr>
                                    </p:animEffect>
                                  </p:childTnLst>
                                </p:cTn>
                              </p:par>
                            </p:childTnLst>
                          </p:cTn>
                        </p:par>
                        <p:par>
                          <p:cTn id="29" fill="hold">
                            <p:stCondLst>
                              <p:cond delay="3000"/>
                            </p:stCondLst>
                            <p:childTnLst>
                              <p:par>
                                <p:cTn id="30" presetID="10" presetClass="entr" presetSubtype="0" fill="hold" grpId="0" nodeType="after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fade">
                                      <p:cBhvr>
                                        <p:cTn id="3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P spid="11" grpId="0"/>
      <p:bldP spid="3" grpId="0" animBg="1"/>
      <p:bldP spid="17" grpId="0"/>
      <p:bldP spid="1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223192" y="287908"/>
            <a:ext cx="2880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07950" y="287908"/>
            <a:ext cx="72132" cy="288032"/>
          </a:xfrm>
          <a:prstGeom prst="rect">
            <a:avLst/>
          </a:prstGeom>
          <a:solidFill>
            <a:srgbClr val="2064A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13"/>
          <p:cNvSpPr txBox="1"/>
          <p:nvPr/>
        </p:nvSpPr>
        <p:spPr>
          <a:xfrm>
            <a:off x="684138" y="272139"/>
            <a:ext cx="3816424" cy="303801"/>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减少存储单元写操作</a:t>
            </a:r>
            <a:r>
              <a:rPr lang="en-US" altLang="zh-CN" sz="1800" b="1" dirty="0">
                <a:solidFill>
                  <a:srgbClr val="000000"/>
                </a:solidFill>
                <a:latin typeface="Arial" panose="020B0604020202020204" pitchFamily="34" charset="0"/>
                <a:ea typeface="微软雅黑" panose="020B0503020204020204" pitchFamily="34" charset="-122"/>
                <a:sym typeface="Arial" panose="020B0604020202020204" pitchFamily="34" charset="0"/>
              </a:rPr>
              <a:t>——</a:t>
            </a:r>
            <a:r>
              <a:rPr lang="zh-CN" altLang="en-US" sz="1800" b="1" dirty="0">
                <a:solidFill>
                  <a:srgbClr val="000000"/>
                </a:solidFill>
                <a:latin typeface="Arial" panose="020B0604020202020204" pitchFamily="34" charset="0"/>
                <a:ea typeface="微软雅黑" panose="020B0503020204020204" pitchFamily="34" charset="-122"/>
              </a:rPr>
              <a:t>减少冗余写</a:t>
            </a:r>
            <a:endParaRPr lang="zh-CN" altLang="en-US" sz="18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灯片编号占位符 12">
            <a:extLst>
              <a:ext uri="{FF2B5EF4-FFF2-40B4-BE49-F238E27FC236}">
                <a16:creationId xmlns:a16="http://schemas.microsoft.com/office/drawing/2014/main" id="{C5B6FA28-80A9-4AAE-A695-F28503871999}"/>
              </a:ext>
            </a:extLst>
          </p:cNvPr>
          <p:cNvSpPr>
            <a:spLocks noGrp="1"/>
          </p:cNvSpPr>
          <p:nvPr>
            <p:ph type="sldNum" sz="quarter" idx="12"/>
          </p:nvPr>
        </p:nvSpPr>
        <p:spPr/>
        <p:txBody>
          <a:bodyPr/>
          <a:lstStyle/>
          <a:p>
            <a:fld id="{0C913308-F349-4B6D-A68A-DD1791B4A57B}" type="slidenum">
              <a:rPr lang="zh-CN" altLang="en-US" smtClean="0"/>
              <a:t>9</a:t>
            </a:fld>
            <a:endParaRPr lang="zh-CN" altLang="en-US"/>
          </a:p>
        </p:txBody>
      </p:sp>
      <p:sp>
        <p:nvSpPr>
          <p:cNvPr id="14" name="文本框 13">
            <a:extLst>
              <a:ext uri="{FF2B5EF4-FFF2-40B4-BE49-F238E27FC236}">
                <a16:creationId xmlns:a16="http://schemas.microsoft.com/office/drawing/2014/main" id="{72EF1EE7-6AC9-45FD-B2D0-38C27F63CBB6}"/>
              </a:ext>
            </a:extLst>
          </p:cNvPr>
          <p:cNvSpPr txBox="1"/>
          <p:nvPr/>
        </p:nvSpPr>
        <p:spPr>
          <a:xfrm>
            <a:off x="684138" y="791964"/>
            <a:ext cx="7128792" cy="1360757"/>
          </a:xfrm>
          <a:prstGeom prst="rect">
            <a:avLst/>
          </a:prstGeom>
          <a:noFill/>
        </p:spPr>
        <p:txBody>
          <a:bodyPr wrap="square" rtlCol="0">
            <a:spAutoFit/>
          </a:bodyPr>
          <a:lstStyle/>
          <a:p>
            <a:pPr>
              <a:lnSpc>
                <a:spcPts val="2000"/>
              </a:lnSpc>
            </a:pPr>
            <a:r>
              <a:rPr lang="zh-CN" altLang="en-US" b="1" dirty="0">
                <a:latin typeface="微软雅黑" panose="020B0503020204020204" pitchFamily="34" charset="-122"/>
                <a:ea typeface="微软雅黑" panose="020B0503020204020204" pitchFamily="34" charset="-122"/>
              </a:rPr>
              <a:t>减少冗余写</a:t>
            </a:r>
            <a:r>
              <a:rPr lang="zh-CN" altLang="en-US" sz="1400" b="1" dirty="0">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数据流中存在大量的重复冗余数据，对于主存的</a:t>
            </a:r>
            <a:r>
              <a:rPr lang="zh-CN" altLang="en-US" dirty="0">
                <a:solidFill>
                  <a:srgbClr val="0070C0"/>
                </a:solidFill>
                <a:latin typeface="微软雅黑" panose="020B0503020204020204" pitchFamily="34" charset="-122"/>
                <a:ea typeface="微软雅黑" panose="020B0503020204020204" pitchFamily="34" charset="-122"/>
              </a:rPr>
              <a:t>冗余写操作数量达到了整个写入数据的</a:t>
            </a:r>
            <a:r>
              <a:rPr lang="en-US" altLang="zh-CN" dirty="0">
                <a:solidFill>
                  <a:srgbClr val="0070C0"/>
                </a:solidFill>
                <a:latin typeface="微软雅黑" panose="020B0503020204020204" pitchFamily="34" charset="-122"/>
                <a:ea typeface="微软雅黑" panose="020B0503020204020204" pitchFamily="34" charset="-122"/>
              </a:rPr>
              <a:t>85</a:t>
            </a:r>
            <a:r>
              <a:rPr lang="zh-CN" altLang="en-US" dirty="0">
                <a:solidFill>
                  <a:srgbClr val="0070C0"/>
                </a:solidFill>
                <a:latin typeface="微软雅黑" panose="020B0503020204020204" pitchFamily="34" charset="-122"/>
                <a:ea typeface="微软雅黑" panose="020B0503020204020204" pitchFamily="34" charset="-122"/>
              </a:rPr>
              <a:t>％</a:t>
            </a:r>
            <a:r>
              <a:rPr lang="zh-CN" altLang="en-US" dirty="0">
                <a:latin typeface="微软雅黑" panose="020B0503020204020204" pitchFamily="34" charset="-122"/>
                <a:ea typeface="微软雅黑" panose="020B0503020204020204" pitchFamily="34" charset="-122"/>
              </a:rPr>
              <a:t>。这些数据在写入存储设备时既需要</a:t>
            </a:r>
            <a:r>
              <a:rPr lang="en-US" altLang="zh-CN" dirty="0">
                <a:latin typeface="微软雅黑" panose="020B0503020204020204" pitchFamily="34" charset="-122"/>
                <a:ea typeface="微软雅黑" panose="020B0503020204020204" pitchFamily="34" charset="-122"/>
              </a:rPr>
              <a:t>I/O</a:t>
            </a:r>
            <a:r>
              <a:rPr lang="zh-CN" altLang="en-US" dirty="0">
                <a:latin typeface="微软雅黑" panose="020B0503020204020204" pitchFamily="34" charset="-122"/>
                <a:ea typeface="微软雅黑" panose="020B0503020204020204" pitchFamily="34" charset="-122"/>
              </a:rPr>
              <a:t>开销，又对存储器件造成不可逆的损害。通过减少冗余写的方式对</a:t>
            </a:r>
            <a:r>
              <a:rPr lang="en-US" altLang="zh-CN" dirty="0">
                <a:latin typeface="微软雅黑" panose="020B0503020204020204" pitchFamily="34" charset="-122"/>
                <a:ea typeface="微软雅黑" panose="020B0503020204020204" pitchFamily="34" charset="-122"/>
              </a:rPr>
              <a:t>NVM</a:t>
            </a:r>
            <a:r>
              <a:rPr lang="zh-CN" altLang="en-US" dirty="0">
                <a:latin typeface="微软雅黑" panose="020B0503020204020204" pitchFamily="34" charset="-122"/>
                <a:ea typeface="微软雅黑" panose="020B0503020204020204" pitchFamily="34" charset="-122"/>
              </a:rPr>
              <a:t>进行写优化能够有效减少存储单元的写操作数量。</a:t>
            </a:r>
            <a:r>
              <a:rPr lang="zh-CN" altLang="en-US" dirty="0">
                <a:solidFill>
                  <a:srgbClr val="FF0000"/>
                </a:solidFill>
                <a:latin typeface="微软雅黑" panose="020B0503020204020204" pitchFamily="34" charset="-122"/>
                <a:ea typeface="微软雅黑" panose="020B0503020204020204" pitchFamily="34" charset="-122"/>
              </a:rPr>
              <a:t>预读取、脏数据跟踪、数据位翻转技术</a:t>
            </a:r>
            <a:r>
              <a:rPr lang="zh-CN" altLang="en-US" dirty="0">
                <a:latin typeface="微软雅黑" panose="020B0503020204020204" pitchFamily="34" charset="-122"/>
                <a:ea typeface="微软雅黑" panose="020B0503020204020204" pitchFamily="34" charset="-122"/>
              </a:rPr>
              <a:t>都是实现减少</a:t>
            </a:r>
            <a:r>
              <a:rPr lang="en-US" altLang="zh-CN" dirty="0">
                <a:latin typeface="微软雅黑" panose="020B0503020204020204" pitchFamily="34" charset="-122"/>
                <a:ea typeface="微软雅黑" panose="020B0503020204020204" pitchFamily="34" charset="-122"/>
              </a:rPr>
              <a:t>NVM</a:t>
            </a:r>
            <a:r>
              <a:rPr lang="zh-CN" altLang="en-US" dirty="0">
                <a:latin typeface="微软雅黑" panose="020B0503020204020204" pitchFamily="34" charset="-122"/>
                <a:ea typeface="微软雅黑" panose="020B0503020204020204" pitchFamily="34" charset="-122"/>
              </a:rPr>
              <a:t>冗余写的重要方式。</a:t>
            </a:r>
            <a:endParaRPr lang="en-US" altLang="zh-CN" dirty="0">
              <a:latin typeface="微软雅黑" panose="020B0503020204020204" pitchFamily="34" charset="-122"/>
              <a:ea typeface="微软雅黑" panose="020B0503020204020204" pitchFamily="34" charset="-122"/>
            </a:endParaRPr>
          </a:p>
        </p:txBody>
      </p:sp>
      <p:pic>
        <p:nvPicPr>
          <p:cNvPr id="6" name="图片 5">
            <a:extLst>
              <a:ext uri="{FF2B5EF4-FFF2-40B4-BE49-F238E27FC236}">
                <a16:creationId xmlns:a16="http://schemas.microsoft.com/office/drawing/2014/main" id="{7DA3B1B5-3B4F-4DA0-85A0-B29E59CB1E69}"/>
              </a:ext>
            </a:extLst>
          </p:cNvPr>
          <p:cNvPicPr>
            <a:picLocks noChangeAspect="1"/>
          </p:cNvPicPr>
          <p:nvPr/>
        </p:nvPicPr>
        <p:blipFill>
          <a:blip r:embed="rId3"/>
          <a:stretch>
            <a:fillRect/>
          </a:stretch>
        </p:blipFill>
        <p:spPr>
          <a:xfrm>
            <a:off x="367208" y="2736180"/>
            <a:ext cx="8064897" cy="1736000"/>
          </a:xfrm>
          <a:prstGeom prst="rect">
            <a:avLst/>
          </a:prstGeom>
        </p:spPr>
      </p:pic>
    </p:spTree>
    <p:extLst>
      <p:ext uri="{BB962C8B-B14F-4D97-AF65-F5344CB8AC3E}">
        <p14:creationId xmlns:p14="http://schemas.microsoft.com/office/powerpoint/2010/main" val="1710844466"/>
      </p:ext>
    </p:extLst>
  </p:cSld>
  <p:clrMapOvr>
    <a:masterClrMapping/>
  </p:clrMapOvr>
  <mc:AlternateContent xmlns:mc="http://schemas.openxmlformats.org/markup-compatibility/2006" xmlns:p14="http://schemas.microsoft.com/office/powerpoint/2010/main">
    <mc:Choice Requires="p14">
      <p:transition spd="slow" p14:dur="2000" advTm="1859"/>
    </mc:Choice>
    <mc:Fallback xmlns="">
      <p:transition spd="slow" advTm="1859"/>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ok3.pptx4534"/>
</p:tagLst>
</file>

<file path=ppt/tags/tag2.xml><?xml version="1.0" encoding="utf-8"?>
<p:tagLst xmlns:a="http://schemas.openxmlformats.org/drawingml/2006/main" xmlns:r="http://schemas.openxmlformats.org/officeDocument/2006/relationships" xmlns:p="http://schemas.openxmlformats.org/presentationml/2006/main">
  <p:tag name="TIMING" val="|1.4|0.9"/>
</p:tagLst>
</file>

<file path=ppt/tags/tag3.xml><?xml version="1.0" encoding="utf-8"?>
<p:tagLst xmlns:a="http://schemas.openxmlformats.org/drawingml/2006/main" xmlns:r="http://schemas.openxmlformats.org/officeDocument/2006/relationships" xmlns:p="http://schemas.openxmlformats.org/presentationml/2006/main">
  <p:tag name="TIMING" val="|0.8|1.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4409</Words>
  <Application>Microsoft Office PowerPoint</Application>
  <PresentationFormat>自定义</PresentationFormat>
  <Paragraphs>459</Paragraphs>
  <Slides>29</Slides>
  <Notes>29</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29</vt:i4>
      </vt:variant>
    </vt:vector>
  </HeadingPairs>
  <TitlesOfParts>
    <vt:vector size="37" baseType="lpstr">
      <vt:lpstr>宋体</vt:lpstr>
      <vt:lpstr>微软雅黑</vt:lpstr>
      <vt:lpstr>Arial</vt:lpstr>
      <vt:lpstr>Calibri</vt:lpstr>
      <vt:lpstr>Cambria Math</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ok3.pptx4534</dc:title>
  <cp:lastModifiedBy/>
  <cp:revision>1</cp:revision>
  <dcterms:modified xsi:type="dcterms:W3CDTF">2019-10-29T03:26:18Z</dcterms:modified>
</cp:coreProperties>
</file>

<file path=docProps/thumbnail.jpeg>
</file>